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9.xml" ContentType="application/vnd.openxmlformats-officedocument.theme+xml"/>
  <Override PartName="/ppt/slideLayouts/slideLayout14.xml" ContentType="application/vnd.openxmlformats-officedocument.presentationml.slideLayout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77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684" r:id="rId5"/>
    <p:sldMasterId id="2147483675" r:id="rId6"/>
    <p:sldMasterId id="2147483682" r:id="rId7"/>
    <p:sldMasterId id="2147483679" r:id="rId8"/>
    <p:sldMasterId id="2147483687" r:id="rId9"/>
    <p:sldMasterId id="2147483689" r:id="rId10"/>
    <p:sldMasterId id="2147483691" r:id="rId11"/>
    <p:sldMasterId id="2147483698" r:id="rId12"/>
    <p:sldMasterId id="2147483701" r:id="rId13"/>
  </p:sldMasterIdLst>
  <p:sldIdLst>
    <p:sldId id="312" r:id="rId14"/>
    <p:sldId id="261" r:id="rId15"/>
    <p:sldId id="265" r:id="rId16"/>
    <p:sldId id="307" r:id="rId17"/>
    <p:sldId id="309" r:id="rId18"/>
    <p:sldId id="310" r:id="rId19"/>
    <p:sldId id="311" r:id="rId20"/>
    <p:sldId id="274" r:id="rId21"/>
    <p:sldId id="276" r:id="rId22"/>
    <p:sldId id="277" r:id="rId23"/>
    <p:sldId id="271" r:id="rId24"/>
    <p:sldId id="262" r:id="rId25"/>
    <p:sldId id="266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91" r:id="rId38"/>
    <p:sldId id="292" r:id="rId39"/>
    <p:sldId id="293" r:id="rId40"/>
    <p:sldId id="294" r:id="rId41"/>
    <p:sldId id="295" r:id="rId42"/>
    <p:sldId id="290" r:id="rId43"/>
    <p:sldId id="296" r:id="rId44"/>
    <p:sldId id="297" r:id="rId45"/>
    <p:sldId id="301" r:id="rId46"/>
    <p:sldId id="302" r:id="rId47"/>
    <p:sldId id="305" r:id="rId48"/>
    <p:sldId id="303" r:id="rId49"/>
    <p:sldId id="304" r:id="rId50"/>
    <p:sldId id="308" r:id="rId51"/>
    <p:sldId id="259" r:id="rId52"/>
    <p:sldId id="306" r:id="rId53"/>
  </p:sldIdLst>
  <p:sldSz cx="12192000" cy="6858000"/>
  <p:notesSz cx="6858000" cy="9144000"/>
  <p:custDataLst>
    <p:tags r:id="rId54"/>
  </p:custData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0776E-BD7E-4242-91B2-6A9868B60D7D}">
          <p14:sldIdLst>
            <p14:sldId id="312"/>
            <p14:sldId id="261"/>
            <p14:sldId id="265"/>
            <p14:sldId id="307"/>
            <p14:sldId id="309"/>
            <p14:sldId id="310"/>
            <p14:sldId id="311"/>
            <p14:sldId id="274"/>
            <p14:sldId id="276"/>
            <p14:sldId id="277"/>
            <p14:sldId id="271"/>
          </p14:sldIdLst>
        </p14:section>
        <p14:section name="White Backgrounds" id="{FA0D6AB3-FB08-4B70-94B3-3B8A59B6FB27}">
          <p14:sldIdLst>
            <p14:sldId id="262"/>
            <p14:sldId id="26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1"/>
            <p14:sldId id="292"/>
            <p14:sldId id="293"/>
            <p14:sldId id="294"/>
            <p14:sldId id="295"/>
            <p14:sldId id="290"/>
            <p14:sldId id="296"/>
            <p14:sldId id="297"/>
            <p14:sldId id="301"/>
            <p14:sldId id="302"/>
            <p14:sldId id="305"/>
            <p14:sldId id="303"/>
            <p14:sldId id="304"/>
            <p14:sldId id="308"/>
            <p14:sldId id="259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FF934F"/>
    <a:srgbClr val="72CDE1"/>
    <a:srgbClr val="795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7492E-6A7F-B0D0-216D-47D93F079881}" v="547" dt="2022-10-11T16:24:32.177"/>
    <p1510:client id="{6397620B-C50F-4479-AC66-021ACD6112FD}" v="3" vWet="7" dt="2022-10-11T16:11:34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6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0A4581-1552-47E4-99C8-FAFCADEC7DA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B490C9-6D2D-4E90-BAB3-75D43F4820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Common tools to create dashboards have a lot of functionalities for filtering data and creating plots.</a:t>
          </a:r>
        </a:p>
      </dgm:t>
    </dgm:pt>
    <dgm:pt modelId="{7324427C-A9CA-435A-9411-12117E7457B0}" type="parTrans" cxnId="{CB569CCE-13E9-4CCA-846C-22D8E22B462C}">
      <dgm:prSet/>
      <dgm:spPr/>
      <dgm:t>
        <a:bodyPr/>
        <a:lstStyle/>
        <a:p>
          <a:endParaRPr lang="en-US"/>
        </a:p>
      </dgm:t>
    </dgm:pt>
    <dgm:pt modelId="{435CA511-27E1-4EC8-B4B9-42601ACBDC67}" type="sibTrans" cxnId="{CB569CCE-13E9-4CCA-846C-22D8E22B462C}">
      <dgm:prSet/>
      <dgm:spPr/>
      <dgm:t>
        <a:bodyPr/>
        <a:lstStyle/>
        <a:p>
          <a:endParaRPr lang="en-US"/>
        </a:p>
      </dgm:t>
    </dgm:pt>
    <dgm:pt modelId="{7E8D4247-C514-401F-892A-BE212EEF04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They are meant to be used by non-coders.</a:t>
          </a:r>
        </a:p>
      </dgm:t>
    </dgm:pt>
    <dgm:pt modelId="{C9E41CC2-5561-45F8-8CB7-4C6D0F4AA59F}" type="parTrans" cxnId="{F258B7E9-E62B-4015-B1DE-A5C6E9F7F158}">
      <dgm:prSet/>
      <dgm:spPr/>
      <dgm:t>
        <a:bodyPr/>
        <a:lstStyle/>
        <a:p>
          <a:endParaRPr lang="en-US"/>
        </a:p>
      </dgm:t>
    </dgm:pt>
    <dgm:pt modelId="{3AE89EF4-0B11-4BC3-BF95-83B1DCC0E1FB}" type="sibTrans" cxnId="{F258B7E9-E62B-4015-B1DE-A5C6E9F7F158}">
      <dgm:prSet/>
      <dgm:spPr/>
      <dgm:t>
        <a:bodyPr/>
        <a:lstStyle/>
        <a:p>
          <a:endParaRPr lang="en-US"/>
        </a:p>
      </dgm:t>
    </dgm:pt>
    <dgm:pt modelId="{3A8EC94E-3D9C-411D-BA46-D1D3B69433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the most part they work well. However, they have some disadvantages.</a:t>
          </a:r>
        </a:p>
      </dgm:t>
    </dgm:pt>
    <dgm:pt modelId="{C04DF4A3-44B1-49C6-9058-D6D8C30B20BE}" type="parTrans" cxnId="{7CEE37DE-5D00-43E6-836E-22F54C226669}">
      <dgm:prSet/>
      <dgm:spPr/>
      <dgm:t>
        <a:bodyPr/>
        <a:lstStyle/>
        <a:p>
          <a:endParaRPr lang="en-US"/>
        </a:p>
      </dgm:t>
    </dgm:pt>
    <dgm:pt modelId="{6C7E70B1-64AE-4C0C-8DB1-ECAB6549F20B}" type="sibTrans" cxnId="{7CEE37DE-5D00-43E6-836E-22F54C226669}">
      <dgm:prSet/>
      <dgm:spPr/>
      <dgm:t>
        <a:bodyPr/>
        <a:lstStyle/>
        <a:p>
          <a:endParaRPr lang="en-US"/>
        </a:p>
      </dgm:t>
    </dgm:pt>
    <dgm:pt modelId="{5175C259-6FBD-451F-A21C-5A3C076170D7}" type="pres">
      <dgm:prSet presAssocID="{6D0A4581-1552-47E4-99C8-FAFCADEC7DAC}" presName="root" presStyleCnt="0">
        <dgm:presLayoutVars>
          <dgm:dir/>
          <dgm:resizeHandles val="exact"/>
        </dgm:presLayoutVars>
      </dgm:prSet>
      <dgm:spPr/>
    </dgm:pt>
    <dgm:pt modelId="{E3FC3277-A698-4DEF-827C-7DC9FE1D9302}" type="pres">
      <dgm:prSet presAssocID="{F3B490C9-6D2D-4E90-BAB3-75D43F4820EC}" presName="compNode" presStyleCnt="0"/>
      <dgm:spPr/>
    </dgm:pt>
    <dgm:pt modelId="{5F079C44-FD09-4663-B5BC-2F95FFD1F747}" type="pres">
      <dgm:prSet presAssocID="{F3B490C9-6D2D-4E90-BAB3-75D43F4820EC}" presName="bgRect" presStyleLbl="bgShp" presStyleIdx="0" presStyleCnt="3"/>
      <dgm:spPr/>
    </dgm:pt>
    <dgm:pt modelId="{89351F61-89F9-4AEF-9A9B-47F6B3CDA744}" type="pres">
      <dgm:prSet presAssocID="{F3B490C9-6D2D-4E90-BAB3-75D43F4820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87FD4FA-B9C9-4FF8-B4C9-1AAFA34A644B}" type="pres">
      <dgm:prSet presAssocID="{F3B490C9-6D2D-4E90-BAB3-75D43F4820EC}" presName="spaceRect" presStyleCnt="0"/>
      <dgm:spPr/>
    </dgm:pt>
    <dgm:pt modelId="{C9D297FD-9D80-4250-A3A2-DC009DE88EAD}" type="pres">
      <dgm:prSet presAssocID="{F3B490C9-6D2D-4E90-BAB3-75D43F4820EC}" presName="parTx" presStyleLbl="revTx" presStyleIdx="0" presStyleCnt="3">
        <dgm:presLayoutVars>
          <dgm:chMax val="0"/>
          <dgm:chPref val="0"/>
        </dgm:presLayoutVars>
      </dgm:prSet>
      <dgm:spPr/>
    </dgm:pt>
    <dgm:pt modelId="{089B1F9B-CC0E-4BDD-BF43-BB5686A4A2F9}" type="pres">
      <dgm:prSet presAssocID="{435CA511-27E1-4EC8-B4B9-42601ACBDC67}" presName="sibTrans" presStyleCnt="0"/>
      <dgm:spPr/>
    </dgm:pt>
    <dgm:pt modelId="{E6BA21C8-2F22-4381-9207-1BFD444A8BBA}" type="pres">
      <dgm:prSet presAssocID="{7E8D4247-C514-401F-892A-BE212EEF04A6}" presName="compNode" presStyleCnt="0"/>
      <dgm:spPr/>
    </dgm:pt>
    <dgm:pt modelId="{7F637C71-9E0D-4EE2-88A8-6CC514933B87}" type="pres">
      <dgm:prSet presAssocID="{7E8D4247-C514-401F-892A-BE212EEF04A6}" presName="bgRect" presStyleLbl="bgShp" presStyleIdx="1" presStyleCnt="3" custLinFactNeighborX="116" custLinFactNeighborY="-19148"/>
      <dgm:spPr/>
    </dgm:pt>
    <dgm:pt modelId="{AD3528B8-8145-4969-9BCA-DB4ABD0B240D}" type="pres">
      <dgm:prSet presAssocID="{7E8D4247-C514-401F-892A-BE212EEF04A6}" presName="iconRect" presStyleLbl="node1" presStyleIdx="1" presStyleCnt="3" custLinFactNeighborY="-397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7F6C9E1-14CF-49A0-A5C6-11D57C8B6A34}" type="pres">
      <dgm:prSet presAssocID="{7E8D4247-C514-401F-892A-BE212EEF04A6}" presName="spaceRect" presStyleCnt="0"/>
      <dgm:spPr/>
    </dgm:pt>
    <dgm:pt modelId="{51BCA012-6DCF-4608-B7F1-EE349C7A282F}" type="pres">
      <dgm:prSet presAssocID="{7E8D4247-C514-401F-892A-BE212EEF04A6}" presName="parTx" presStyleLbl="revTx" presStyleIdx="1" presStyleCnt="3" custLinFactNeighborX="0" custLinFactNeighborY="-19148">
        <dgm:presLayoutVars>
          <dgm:chMax val="0"/>
          <dgm:chPref val="0"/>
        </dgm:presLayoutVars>
      </dgm:prSet>
      <dgm:spPr/>
    </dgm:pt>
    <dgm:pt modelId="{0044B04D-A497-4BD5-B20A-31D8699BC0E2}" type="pres">
      <dgm:prSet presAssocID="{3AE89EF4-0B11-4BC3-BF95-83B1DCC0E1FB}" presName="sibTrans" presStyleCnt="0"/>
      <dgm:spPr/>
    </dgm:pt>
    <dgm:pt modelId="{78A006D2-FA9B-4553-BAEA-7639A7AC90D8}" type="pres">
      <dgm:prSet presAssocID="{3A8EC94E-3D9C-411D-BA46-D1D3B69433AE}" presName="compNode" presStyleCnt="0"/>
      <dgm:spPr/>
    </dgm:pt>
    <dgm:pt modelId="{E022F766-7F00-49C0-A16E-9AE3917C3C0D}" type="pres">
      <dgm:prSet presAssocID="{3A8EC94E-3D9C-411D-BA46-D1D3B69433AE}" presName="bgRect" presStyleLbl="bgShp" presStyleIdx="2" presStyleCnt="3" custLinFactNeighborY="-40569"/>
      <dgm:spPr/>
    </dgm:pt>
    <dgm:pt modelId="{255F1F58-25B0-4B56-B997-D0B9E84A76DC}" type="pres">
      <dgm:prSet presAssocID="{3A8EC94E-3D9C-411D-BA46-D1D3B69433AE}" presName="iconRect" presStyleLbl="node1" presStyleIdx="2" presStyleCnt="3" custLinFactNeighborX="-1299" custLinFactNeighborY="-761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27E0CDE-9AF5-4918-BE6F-7F9736463016}" type="pres">
      <dgm:prSet presAssocID="{3A8EC94E-3D9C-411D-BA46-D1D3B69433AE}" presName="spaceRect" presStyleCnt="0"/>
      <dgm:spPr/>
    </dgm:pt>
    <dgm:pt modelId="{DA2C4F01-3C31-4379-BE7F-D703E02383BE}" type="pres">
      <dgm:prSet presAssocID="{3A8EC94E-3D9C-411D-BA46-D1D3B69433AE}" presName="parTx" presStyleLbl="revTx" presStyleIdx="2" presStyleCnt="3" custLinFactNeighborX="0" custLinFactNeighborY="-38569">
        <dgm:presLayoutVars>
          <dgm:chMax val="0"/>
          <dgm:chPref val="0"/>
        </dgm:presLayoutVars>
      </dgm:prSet>
      <dgm:spPr/>
    </dgm:pt>
  </dgm:ptLst>
  <dgm:cxnLst>
    <dgm:cxn modelId="{AB13486B-7557-457A-BA43-79BF74806468}" type="presOf" srcId="{7E8D4247-C514-401F-892A-BE212EEF04A6}" destId="{51BCA012-6DCF-4608-B7F1-EE349C7A282F}" srcOrd="0" destOrd="0" presId="urn:microsoft.com/office/officeart/2018/2/layout/IconVerticalSolidList"/>
    <dgm:cxn modelId="{A05958C2-AD01-4972-9A37-71E3CB66D390}" type="presOf" srcId="{3A8EC94E-3D9C-411D-BA46-D1D3B69433AE}" destId="{DA2C4F01-3C31-4379-BE7F-D703E02383BE}" srcOrd="0" destOrd="0" presId="urn:microsoft.com/office/officeart/2018/2/layout/IconVerticalSolidList"/>
    <dgm:cxn modelId="{CB569CCE-13E9-4CCA-846C-22D8E22B462C}" srcId="{6D0A4581-1552-47E4-99C8-FAFCADEC7DAC}" destId="{F3B490C9-6D2D-4E90-BAB3-75D43F4820EC}" srcOrd="0" destOrd="0" parTransId="{7324427C-A9CA-435A-9411-12117E7457B0}" sibTransId="{435CA511-27E1-4EC8-B4B9-42601ACBDC67}"/>
    <dgm:cxn modelId="{C792F6D2-49CA-4A25-B3B6-16DAEA62C816}" type="presOf" srcId="{F3B490C9-6D2D-4E90-BAB3-75D43F4820EC}" destId="{C9D297FD-9D80-4250-A3A2-DC009DE88EAD}" srcOrd="0" destOrd="0" presId="urn:microsoft.com/office/officeart/2018/2/layout/IconVerticalSolidList"/>
    <dgm:cxn modelId="{7CEE37DE-5D00-43E6-836E-22F54C226669}" srcId="{6D0A4581-1552-47E4-99C8-FAFCADEC7DAC}" destId="{3A8EC94E-3D9C-411D-BA46-D1D3B69433AE}" srcOrd="2" destOrd="0" parTransId="{C04DF4A3-44B1-49C6-9058-D6D8C30B20BE}" sibTransId="{6C7E70B1-64AE-4C0C-8DB1-ECAB6549F20B}"/>
    <dgm:cxn modelId="{F258B7E9-E62B-4015-B1DE-A5C6E9F7F158}" srcId="{6D0A4581-1552-47E4-99C8-FAFCADEC7DAC}" destId="{7E8D4247-C514-401F-892A-BE212EEF04A6}" srcOrd="1" destOrd="0" parTransId="{C9E41CC2-5561-45F8-8CB7-4C6D0F4AA59F}" sibTransId="{3AE89EF4-0B11-4BC3-BF95-83B1DCC0E1FB}"/>
    <dgm:cxn modelId="{60516FF9-06B5-4961-BB41-AB11B5DF90B6}" type="presOf" srcId="{6D0A4581-1552-47E4-99C8-FAFCADEC7DAC}" destId="{5175C259-6FBD-451F-A21C-5A3C076170D7}" srcOrd="0" destOrd="0" presId="urn:microsoft.com/office/officeart/2018/2/layout/IconVerticalSolidList"/>
    <dgm:cxn modelId="{703FFF43-A8E3-4F6A-8FE0-8A5CCA7447B3}" type="presParOf" srcId="{5175C259-6FBD-451F-A21C-5A3C076170D7}" destId="{E3FC3277-A698-4DEF-827C-7DC9FE1D9302}" srcOrd="0" destOrd="0" presId="urn:microsoft.com/office/officeart/2018/2/layout/IconVerticalSolidList"/>
    <dgm:cxn modelId="{55AA4FF5-B317-4D2E-82B4-D9F88EDA4814}" type="presParOf" srcId="{E3FC3277-A698-4DEF-827C-7DC9FE1D9302}" destId="{5F079C44-FD09-4663-B5BC-2F95FFD1F747}" srcOrd="0" destOrd="0" presId="urn:microsoft.com/office/officeart/2018/2/layout/IconVerticalSolidList"/>
    <dgm:cxn modelId="{F8B9104B-830C-4D31-BBB7-D992C85318A3}" type="presParOf" srcId="{E3FC3277-A698-4DEF-827C-7DC9FE1D9302}" destId="{89351F61-89F9-4AEF-9A9B-47F6B3CDA744}" srcOrd="1" destOrd="0" presId="urn:microsoft.com/office/officeart/2018/2/layout/IconVerticalSolidList"/>
    <dgm:cxn modelId="{A8E941EB-FC87-4AAC-9BA2-7ED5FA6FB027}" type="presParOf" srcId="{E3FC3277-A698-4DEF-827C-7DC9FE1D9302}" destId="{787FD4FA-B9C9-4FF8-B4C9-1AAFA34A644B}" srcOrd="2" destOrd="0" presId="urn:microsoft.com/office/officeart/2018/2/layout/IconVerticalSolidList"/>
    <dgm:cxn modelId="{8D75329A-AF63-4ED8-A168-53DF3993F509}" type="presParOf" srcId="{E3FC3277-A698-4DEF-827C-7DC9FE1D9302}" destId="{C9D297FD-9D80-4250-A3A2-DC009DE88EAD}" srcOrd="3" destOrd="0" presId="urn:microsoft.com/office/officeart/2018/2/layout/IconVerticalSolidList"/>
    <dgm:cxn modelId="{109481FB-06FA-4024-B814-34E5EDFD6172}" type="presParOf" srcId="{5175C259-6FBD-451F-A21C-5A3C076170D7}" destId="{089B1F9B-CC0E-4BDD-BF43-BB5686A4A2F9}" srcOrd="1" destOrd="0" presId="urn:microsoft.com/office/officeart/2018/2/layout/IconVerticalSolidList"/>
    <dgm:cxn modelId="{5F516A5E-8E4C-49D8-99E2-1509F1B93DC7}" type="presParOf" srcId="{5175C259-6FBD-451F-A21C-5A3C076170D7}" destId="{E6BA21C8-2F22-4381-9207-1BFD444A8BBA}" srcOrd="2" destOrd="0" presId="urn:microsoft.com/office/officeart/2018/2/layout/IconVerticalSolidList"/>
    <dgm:cxn modelId="{062133CF-04B0-49C3-9724-E35DE0640171}" type="presParOf" srcId="{E6BA21C8-2F22-4381-9207-1BFD444A8BBA}" destId="{7F637C71-9E0D-4EE2-88A8-6CC514933B87}" srcOrd="0" destOrd="0" presId="urn:microsoft.com/office/officeart/2018/2/layout/IconVerticalSolidList"/>
    <dgm:cxn modelId="{59DCB06B-88D0-4F53-9D63-0F2403BD54FF}" type="presParOf" srcId="{E6BA21C8-2F22-4381-9207-1BFD444A8BBA}" destId="{AD3528B8-8145-4969-9BCA-DB4ABD0B240D}" srcOrd="1" destOrd="0" presId="urn:microsoft.com/office/officeart/2018/2/layout/IconVerticalSolidList"/>
    <dgm:cxn modelId="{623DB032-C654-4383-B5C6-603F210913D8}" type="presParOf" srcId="{E6BA21C8-2F22-4381-9207-1BFD444A8BBA}" destId="{57F6C9E1-14CF-49A0-A5C6-11D57C8B6A34}" srcOrd="2" destOrd="0" presId="urn:microsoft.com/office/officeart/2018/2/layout/IconVerticalSolidList"/>
    <dgm:cxn modelId="{83E36A7C-65E1-483B-B82F-A5434FD51F3D}" type="presParOf" srcId="{E6BA21C8-2F22-4381-9207-1BFD444A8BBA}" destId="{51BCA012-6DCF-4608-B7F1-EE349C7A282F}" srcOrd="3" destOrd="0" presId="urn:microsoft.com/office/officeart/2018/2/layout/IconVerticalSolidList"/>
    <dgm:cxn modelId="{BCE17B6C-A5C0-476F-A81E-16BABB9BFF5F}" type="presParOf" srcId="{5175C259-6FBD-451F-A21C-5A3C076170D7}" destId="{0044B04D-A497-4BD5-B20A-31D8699BC0E2}" srcOrd="3" destOrd="0" presId="urn:microsoft.com/office/officeart/2018/2/layout/IconVerticalSolidList"/>
    <dgm:cxn modelId="{109B5E2A-2E33-4297-AA45-C62EC2EA8516}" type="presParOf" srcId="{5175C259-6FBD-451F-A21C-5A3C076170D7}" destId="{78A006D2-FA9B-4553-BAEA-7639A7AC90D8}" srcOrd="4" destOrd="0" presId="urn:microsoft.com/office/officeart/2018/2/layout/IconVerticalSolidList"/>
    <dgm:cxn modelId="{0FDE8BC7-C4D3-46D0-A1FC-8A3CCF3EDC54}" type="presParOf" srcId="{78A006D2-FA9B-4553-BAEA-7639A7AC90D8}" destId="{E022F766-7F00-49C0-A16E-9AE3917C3C0D}" srcOrd="0" destOrd="0" presId="urn:microsoft.com/office/officeart/2018/2/layout/IconVerticalSolidList"/>
    <dgm:cxn modelId="{A1AA7D9B-D145-467E-97F5-CF8475547087}" type="presParOf" srcId="{78A006D2-FA9B-4553-BAEA-7639A7AC90D8}" destId="{255F1F58-25B0-4B56-B997-D0B9E84A76DC}" srcOrd="1" destOrd="0" presId="urn:microsoft.com/office/officeart/2018/2/layout/IconVerticalSolidList"/>
    <dgm:cxn modelId="{B03A2C5C-DFDF-4521-BACE-82ED9FA77497}" type="presParOf" srcId="{78A006D2-FA9B-4553-BAEA-7639A7AC90D8}" destId="{F27E0CDE-9AF5-4918-BE6F-7F9736463016}" srcOrd="2" destOrd="0" presId="urn:microsoft.com/office/officeart/2018/2/layout/IconVerticalSolidList"/>
    <dgm:cxn modelId="{105B64AA-8A5D-4067-9DDD-41E7C057B917}" type="presParOf" srcId="{78A006D2-FA9B-4553-BAEA-7639A7AC90D8}" destId="{DA2C4F01-3C31-4379-BE7F-D703E02383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79C44-FD09-4663-B5BC-2F95FFD1F747}">
      <dsp:nvSpPr>
        <dsp:cNvPr id="0" name=""/>
        <dsp:cNvSpPr/>
      </dsp:nvSpPr>
      <dsp:spPr>
        <a:xfrm>
          <a:off x="0" y="531"/>
          <a:ext cx="770088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51F61-89F9-4AEF-9A9B-47F6B3CDA744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297FD-9D80-4250-A3A2-DC009DE88EAD}">
      <dsp:nvSpPr>
        <dsp:cNvPr id="0" name=""/>
        <dsp:cNvSpPr/>
      </dsp:nvSpPr>
      <dsp:spPr>
        <a:xfrm>
          <a:off x="1435590" y="531"/>
          <a:ext cx="6265298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Common tools to create dashboards have a lot of functionalities for filtering data and creating plots.</a:t>
          </a:r>
        </a:p>
      </dsp:txBody>
      <dsp:txXfrm>
        <a:off x="1435590" y="531"/>
        <a:ext cx="6265298" cy="1242935"/>
      </dsp:txXfrm>
    </dsp:sp>
    <dsp:sp modelId="{7F637C71-9E0D-4EE2-88A8-6CC514933B87}">
      <dsp:nvSpPr>
        <dsp:cNvPr id="0" name=""/>
        <dsp:cNvSpPr/>
      </dsp:nvSpPr>
      <dsp:spPr>
        <a:xfrm>
          <a:off x="0" y="1316203"/>
          <a:ext cx="770088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528B8-8145-4969-9BCA-DB4ABD0B240D}">
      <dsp:nvSpPr>
        <dsp:cNvPr id="0" name=""/>
        <dsp:cNvSpPr/>
      </dsp:nvSpPr>
      <dsp:spPr>
        <a:xfrm>
          <a:off x="375988" y="1562439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CA012-6DCF-4608-B7F1-EE349C7A282F}">
      <dsp:nvSpPr>
        <dsp:cNvPr id="0" name=""/>
        <dsp:cNvSpPr/>
      </dsp:nvSpPr>
      <dsp:spPr>
        <a:xfrm>
          <a:off x="1435590" y="1316203"/>
          <a:ext cx="6265298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They are meant to be used by non-coders.</a:t>
          </a:r>
        </a:p>
      </dsp:txBody>
      <dsp:txXfrm>
        <a:off x="1435590" y="1316203"/>
        <a:ext cx="6265298" cy="1242935"/>
      </dsp:txXfrm>
    </dsp:sp>
    <dsp:sp modelId="{E022F766-7F00-49C0-A16E-9AE3917C3C0D}">
      <dsp:nvSpPr>
        <dsp:cNvPr id="0" name=""/>
        <dsp:cNvSpPr/>
      </dsp:nvSpPr>
      <dsp:spPr>
        <a:xfrm>
          <a:off x="0" y="2603624"/>
          <a:ext cx="770088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1F58-25B0-4B56-B997-D0B9E84A76DC}">
      <dsp:nvSpPr>
        <dsp:cNvPr id="0" name=""/>
        <dsp:cNvSpPr/>
      </dsp:nvSpPr>
      <dsp:spPr>
        <a:xfrm>
          <a:off x="367107" y="2867034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C4F01-3C31-4379-BE7F-D703E02383BE}">
      <dsp:nvSpPr>
        <dsp:cNvPr id="0" name=""/>
        <dsp:cNvSpPr/>
      </dsp:nvSpPr>
      <dsp:spPr>
        <a:xfrm>
          <a:off x="1435590" y="2628482"/>
          <a:ext cx="6265298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For the most part they work well. However, they have some disadvantages.</a:t>
          </a:r>
        </a:p>
      </dsp:txBody>
      <dsp:txXfrm>
        <a:off x="1435590" y="2628482"/>
        <a:ext cx="6265298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46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524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5990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755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14BA-6D81-414C-8133-1F897149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9215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28B7BC-CE0E-4EE3-AF10-F111F844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212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14BA-6D81-414C-8133-1F897149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437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5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36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14BA-6D81-414C-8133-1F897149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4868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28B7BC-CE0E-4EE3-AF10-F111F844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768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28B7BC-CE0E-4EE3-AF10-F111F844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010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957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6333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782C1-BE99-4C2B-BDC4-7FBF15DB6F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0EB67-C5E5-4DCE-8708-D67F10EC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EC1501-CF9C-4F76-AA46-355E8C7AB6C5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/>
              <a:pPr/>
              <a:t>‹#›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C5B7A-D8C7-4FF3-80FE-A23F6CE73E81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1194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70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5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8168D-D0A0-4496-A0CE-45BB524E3481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One Display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4C871-BFD0-4506-9F55-5487A464FF1F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Light" panose="020B0403020203020204" pitchFamily="34" charset="0"/>
                <a:ea typeface="+mn-ea"/>
                <a:cs typeface="+mn-cs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0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782C1-BE99-4C2B-BDC4-7FBF15DB6F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4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0EB67-C5E5-4DCE-8708-D67F10EC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EC1501-CF9C-4F76-AA46-355E8C7AB6C5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/>
              <a:pPr/>
              <a:t>‹#›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C5B7A-D8C7-4FF3-80FE-A23F6CE73E81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220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4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bg1"/>
                </a:solidFill>
              </a:rPr>
              <a:pPr/>
              <a:t>‹#›</a:t>
            </a:fld>
            <a:endParaRPr lang="en-IL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4C871-BFD0-4506-9F55-5487A464FF1F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899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4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bg1"/>
                </a:solidFill>
              </a:rPr>
              <a:pPr/>
              <a:t>‹#›</a:t>
            </a:fld>
            <a:endParaRPr lang="en-IL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4C871-BFD0-4506-9F55-5487A464FF1F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960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accent1"/>
                </a:solidFill>
              </a:rPr>
              <a:pPr/>
              <a:t>‹#›</a:t>
            </a:fld>
            <a:endParaRPr lang="en-IL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219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accent1"/>
                </a:solidFill>
              </a:rPr>
              <a:pPr/>
              <a:t>‹#›</a:t>
            </a:fld>
            <a:endParaRPr lang="en-IL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8610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accent1"/>
                </a:solidFill>
              </a:rPr>
              <a:pPr/>
              <a:t>‹#›</a:t>
            </a:fld>
            <a:endParaRPr lang="en-IL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6051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bg1"/>
                </a:solidFill>
              </a:rPr>
              <a:pPr/>
              <a:t>‹#›</a:t>
            </a:fld>
            <a:endParaRPr lang="en-IL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7056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782C1-BE99-4C2B-BDC4-7FBF15DB6F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0EB67-C5E5-4DCE-8708-D67F10EC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EC1501-CF9C-4F76-AA46-355E8C7AB6C5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8168D-D0A0-4496-A0CE-45BB524E3481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IntelOne Display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IntelOne Display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C5B7A-D8C7-4FF3-80FE-A23F6CE73E81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IntelOne Display Light" panose="020B0403020203020204" pitchFamily="34" charset="0"/>
                <a:ea typeface="+mn-ea"/>
                <a:cs typeface="+mn-cs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321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6.svg"/><Relationship Id="rId4" Type="http://schemas.openxmlformats.org/officeDocument/2006/relationships/diagramData" Target="../diagrams/data1.xml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.plotly.com/advanced-callbacks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dash.plotly.com/introduction" TargetMode="External"/><Relationship Id="rId7" Type="http://schemas.microsoft.com/office/2007/relationships/hdphoto" Target="../media/hdphoto1.wdp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dashcheatsheet.pythonanywhere.com/" TargetMode="External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intel.az1.qualtrics.com/jfe/form/SV_4OAcclFBTwNYKW2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image" Target="../media/image1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9.xml"/><Relationship Id="rId7" Type="http://schemas.openxmlformats.org/officeDocument/2006/relationships/image" Target="../media/image1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4.xml"/><Relationship Id="rId7" Type="http://schemas.openxmlformats.org/officeDocument/2006/relationships/image" Target="../media/image1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16BBA26-AC99-4675-A9E6-B01EFB0D357B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9B1B9-BE81-40D9-9055-652B1D71B9C4}"/>
              </a:ext>
            </a:extLst>
          </p:cNvPr>
          <p:cNvSpPr txBox="1"/>
          <p:nvPr/>
        </p:nvSpPr>
        <p:spPr>
          <a:xfrm>
            <a:off x="2773289" y="2574337"/>
            <a:ext cx="746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600" dirty="0"/>
              <a:t>We’ll start at 3:03pm Pacific Time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3DA22FD-0EB2-4E9B-8C4C-5C5AB3F8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Hello!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6048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E301-F4C9-484A-AA52-0B4BDE96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288" y="283003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+mj-lt"/>
              </a:rPr>
              <a:t>Contents: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D85C3-A2B1-4E0D-BE31-381E59BFC1FF}"/>
              </a:ext>
            </a:extLst>
          </p:cNvPr>
          <p:cNvSpPr txBox="1"/>
          <p:nvPr/>
        </p:nvSpPr>
        <p:spPr>
          <a:xfrm>
            <a:off x="326376" y="1608566"/>
            <a:ext cx="5214037" cy="411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Why should I use dash?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Usage of dash:</a:t>
            </a:r>
          </a:p>
          <a:p>
            <a:pPr marL="971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The layout – callbacks connection: overall idea.</a:t>
            </a:r>
          </a:p>
          <a:p>
            <a:pPr marL="971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Creating a layout: completely customize your design!</a:t>
            </a:r>
          </a:p>
          <a:p>
            <a:pPr marL="971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Developing callbacks: what’s going to happen in your dashboard?</a:t>
            </a:r>
          </a:p>
          <a:p>
            <a:pPr marL="971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Suggested scaffolding for your application.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Examples: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Advanced options, documentation, tips for publishing.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2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4" descr="Tiemen Schuijbroek / dash_project_layout · GitLab">
            <a:extLst>
              <a:ext uri="{FF2B5EF4-FFF2-40B4-BE49-F238E27FC236}">
                <a16:creationId xmlns:a16="http://schemas.microsoft.com/office/drawing/2014/main" id="{B77E1C84-E980-4CCD-AE17-5374A119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" r="3" b="8556"/>
          <a:stretch/>
        </p:blipFill>
        <p:spPr bwMode="auto">
          <a:xfrm>
            <a:off x="9390644" y="162771"/>
            <a:ext cx="2612994" cy="22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reeform: Shape 44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2" descr="plotly-dash · GitHub Topics · GitHub">
            <a:extLst>
              <a:ext uri="{FF2B5EF4-FFF2-40B4-BE49-F238E27FC236}">
                <a16:creationId xmlns:a16="http://schemas.microsoft.com/office/drawing/2014/main" id="{62916B29-3867-443A-B62B-BC3CB6ED9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9784571" y="4870088"/>
            <a:ext cx="1825141" cy="182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A00B60-2361-4E3E-87DF-AF103463BB1D}"/>
              </a:ext>
            </a:extLst>
          </p:cNvPr>
          <p:cNvSpPr txBox="1">
            <a:spLocks/>
          </p:cNvSpPr>
          <p:nvPr/>
        </p:nvSpPr>
        <p:spPr>
          <a:xfrm>
            <a:off x="838200" y="1130450"/>
            <a:ext cx="10515600" cy="4270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50" name="Picture 4">
            <a:extLst>
              <a:ext uri="{FF2B5EF4-FFF2-40B4-BE49-F238E27FC236}">
                <a16:creationId xmlns:a16="http://schemas.microsoft.com/office/drawing/2014/main" id="{282327BE-744D-4584-83C2-3931757C1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67" y="3364121"/>
            <a:ext cx="1703436" cy="186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D234D4-FA69-4926-9226-C1F83DB07C78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70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36DC-E21C-44EA-A4A4-10EA28C9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444"/>
            <a:ext cx="10515600" cy="1325563"/>
          </a:xfrm>
        </p:spPr>
        <p:txBody>
          <a:bodyPr/>
          <a:lstStyle/>
          <a:p>
            <a:r>
              <a:rPr lang="en-US" dirty="0"/>
              <a:t>Why should I use dash?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2EDFB-D092-4D17-942B-6E8382E0E152}"/>
              </a:ext>
            </a:extLst>
          </p:cNvPr>
          <p:cNvSpPr txBox="1">
            <a:spLocks/>
          </p:cNvSpPr>
          <p:nvPr/>
        </p:nvSpPr>
        <p:spPr>
          <a:xfrm>
            <a:off x="838199" y="1071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How a dashboard works </a:t>
            </a:r>
            <a:r>
              <a:rPr lang="en-US" sz="2000" i="1" dirty="0"/>
              <a:t>fully:</a:t>
            </a:r>
            <a:endParaRPr lang="es-C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7F232-61E8-4C52-88E1-FAFC022C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091" y="1528739"/>
            <a:ext cx="8897815" cy="39735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06C3EE-C9B3-4C91-AE39-6C565B2C5EF7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030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7596-FD99-4D87-81F3-F06CA190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dash?</a:t>
            </a:r>
            <a:endParaRPr lang="en-IL" dirty="0"/>
          </a:p>
        </p:txBody>
      </p:sp>
      <p:pic>
        <p:nvPicPr>
          <p:cNvPr id="6" name="Picture 2" descr="Power BI Logo, symbol, meaning, history, PNG">
            <a:extLst>
              <a:ext uri="{FF2B5EF4-FFF2-40B4-BE49-F238E27FC236}">
                <a16:creationId xmlns:a16="http://schemas.microsoft.com/office/drawing/2014/main" id="{24EB4014-1C92-4F3D-9902-8D419CD2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1" y="677813"/>
            <a:ext cx="3601330" cy="20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ableau Logo, symbol, meaning, history, PNG">
            <a:extLst>
              <a:ext uri="{FF2B5EF4-FFF2-40B4-BE49-F238E27FC236}">
                <a16:creationId xmlns:a16="http://schemas.microsoft.com/office/drawing/2014/main" id="{A6780086-89DC-4EF3-9C07-D0B2A8BCE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12" y="2997166"/>
            <a:ext cx="300566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F4AA6E2-8CE5-11E2-B48A-BFFE2FB7B8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3288455"/>
              </p:ext>
            </p:extLst>
          </p:nvPr>
        </p:nvGraphicFramePr>
        <p:xfrm>
          <a:off x="562992" y="1642995"/>
          <a:ext cx="77008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o sign with solid fill">
            <a:extLst>
              <a:ext uri="{FF2B5EF4-FFF2-40B4-BE49-F238E27FC236}">
                <a16:creationId xmlns:a16="http://schemas.microsoft.com/office/drawing/2014/main" id="{FFBED705-D3A2-4940-9A73-83990B3462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6370" y="3077592"/>
            <a:ext cx="351408" cy="351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6BBA26-AC99-4675-A9E6-B01EFB0D357B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93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CEA34-D58A-4043-B6C3-01C731D5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dash? </a:t>
            </a:r>
            <a:br>
              <a:rPr lang="en-US" dirty="0"/>
            </a:br>
            <a:r>
              <a:rPr lang="en-US" sz="2000" dirty="0"/>
              <a:t>Pros and cons of common dashboard creation tools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4C22C1-54B0-4B5B-8C13-6FB8C573F4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3589754"/>
          </a:xfrm>
          <a:prstGeom prst="rect">
            <a:avLst/>
          </a:prstGeom>
          <a:solidFill>
            <a:srgbClr val="92D050"/>
          </a:solidFill>
          <a:ln w="19050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Pros:</a:t>
            </a:r>
            <a:endParaRPr lang="es-CR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Very easy to learn.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No coding experience needed.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Not expensive.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Most general visualization options are available.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Allows for data connections and filtering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003B88-502E-48B6-9BEA-A5D2B81936B0}"/>
              </a:ext>
            </a:extLst>
          </p:cNvPr>
          <p:cNvSpPr txBox="1">
            <a:spLocks/>
          </p:cNvSpPr>
          <p:nvPr/>
        </p:nvSpPr>
        <p:spPr>
          <a:xfrm>
            <a:off x="6364459" y="1825625"/>
            <a:ext cx="5257800" cy="3589754"/>
          </a:xfrm>
          <a:prstGeom prst="rect">
            <a:avLst/>
          </a:prstGeom>
          <a:solidFill>
            <a:srgbClr val="EA6936"/>
          </a:solidFill>
          <a:ln w="19050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Cons:</a:t>
            </a:r>
            <a:endParaRPr lang="es-CR" dirty="0"/>
          </a:p>
          <a:p>
            <a:pPr>
              <a:buFont typeface="Calibri" panose="020F0502020204030204" pitchFamily="34" charset="0"/>
              <a:buChar char="×"/>
            </a:pPr>
            <a:r>
              <a:rPr lang="es-CR" sz="2400" dirty="0" err="1"/>
              <a:t>Restricted</a:t>
            </a:r>
            <a:r>
              <a:rPr lang="es-CR" sz="2400" dirty="0"/>
              <a:t> </a:t>
            </a:r>
            <a:r>
              <a:rPr lang="es-CR" sz="2400" dirty="0" err="1"/>
              <a:t>to</a:t>
            </a:r>
            <a:r>
              <a:rPr lang="es-CR" sz="2400" dirty="0"/>
              <a:t> default </a:t>
            </a:r>
            <a:r>
              <a:rPr lang="es-CR" sz="2400" dirty="0" err="1"/>
              <a:t>visualization</a:t>
            </a:r>
            <a:r>
              <a:rPr lang="es-CR" sz="2400" dirty="0"/>
              <a:t> </a:t>
            </a:r>
            <a:r>
              <a:rPr lang="es-CR" sz="2400" dirty="0" err="1"/>
              <a:t>options</a:t>
            </a:r>
            <a:r>
              <a:rPr lang="es-CR" sz="2400" dirty="0"/>
              <a:t>.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s-CR" sz="2400" dirty="0" err="1"/>
              <a:t>Impossible</a:t>
            </a:r>
            <a:r>
              <a:rPr lang="es-CR" sz="2400" dirty="0"/>
              <a:t> </a:t>
            </a:r>
            <a:r>
              <a:rPr lang="es-CR" sz="2400" dirty="0" err="1"/>
              <a:t>to</a:t>
            </a:r>
            <a:r>
              <a:rPr lang="es-CR" sz="2400" dirty="0"/>
              <a:t> </a:t>
            </a:r>
            <a:r>
              <a:rPr lang="es-CR" sz="2400" dirty="0" err="1"/>
              <a:t>create</a:t>
            </a:r>
            <a:r>
              <a:rPr lang="es-CR" sz="2400" dirty="0"/>
              <a:t> </a:t>
            </a:r>
            <a:r>
              <a:rPr lang="es-CR" sz="2400" dirty="0" err="1"/>
              <a:t>advanced</a:t>
            </a:r>
            <a:r>
              <a:rPr lang="es-CR" sz="2400" dirty="0"/>
              <a:t> </a:t>
            </a:r>
            <a:r>
              <a:rPr lang="es-CR" sz="2400" dirty="0" err="1"/>
              <a:t>or</a:t>
            </a:r>
            <a:r>
              <a:rPr lang="es-CR" sz="2400" dirty="0"/>
              <a:t> </a:t>
            </a:r>
            <a:r>
              <a:rPr lang="es-CR" sz="2400" dirty="0" err="1"/>
              <a:t>highly</a:t>
            </a:r>
            <a:r>
              <a:rPr lang="es-CR" sz="2400" dirty="0"/>
              <a:t> </a:t>
            </a:r>
            <a:r>
              <a:rPr lang="es-CR" sz="2400" dirty="0" err="1"/>
              <a:t>customized</a:t>
            </a:r>
            <a:r>
              <a:rPr lang="es-CR" sz="2400" dirty="0"/>
              <a:t> </a:t>
            </a:r>
            <a:r>
              <a:rPr lang="es-CR" sz="2400" dirty="0" err="1"/>
              <a:t>graphs</a:t>
            </a:r>
            <a:r>
              <a:rPr lang="es-CR" sz="2400" dirty="0"/>
              <a:t>.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s-CR" sz="2400" dirty="0"/>
              <a:t>Data </a:t>
            </a:r>
            <a:r>
              <a:rPr lang="es-CR" sz="2400" dirty="0" err="1"/>
              <a:t>processing</a:t>
            </a:r>
            <a:r>
              <a:rPr lang="es-CR" sz="2400" dirty="0"/>
              <a:t> </a:t>
            </a:r>
            <a:r>
              <a:rPr lang="es-CR" sz="2400" dirty="0" err="1"/>
              <a:t>limited</a:t>
            </a:r>
            <a:r>
              <a:rPr lang="es-CR" sz="2400" dirty="0"/>
              <a:t>.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s-CR" sz="2400" dirty="0"/>
              <a:t>No </a:t>
            </a:r>
            <a:r>
              <a:rPr lang="es-CR" sz="2400" dirty="0" err="1"/>
              <a:t>options</a:t>
            </a:r>
            <a:r>
              <a:rPr lang="es-CR" sz="2400" dirty="0"/>
              <a:t> </a:t>
            </a:r>
            <a:r>
              <a:rPr lang="es-CR" sz="2400" dirty="0" err="1"/>
              <a:t>to</a:t>
            </a:r>
            <a:r>
              <a:rPr lang="es-CR" sz="2400" dirty="0"/>
              <a:t> set </a:t>
            </a:r>
            <a:r>
              <a:rPr lang="es-CR" sz="2400" dirty="0" err="1"/>
              <a:t>specialized</a:t>
            </a:r>
            <a:r>
              <a:rPr lang="es-CR" sz="2400" dirty="0"/>
              <a:t> </a:t>
            </a:r>
            <a:r>
              <a:rPr lang="es-CR" sz="2400" dirty="0" err="1"/>
              <a:t>user</a:t>
            </a:r>
            <a:r>
              <a:rPr lang="es-CR" sz="2400" dirty="0"/>
              <a:t> </a:t>
            </a:r>
            <a:r>
              <a:rPr lang="es-CR" sz="2400" dirty="0" err="1"/>
              <a:t>experience</a:t>
            </a:r>
            <a:r>
              <a:rPr lang="es-CR" sz="2400" dirty="0"/>
              <a:t>.</a:t>
            </a:r>
          </a:p>
          <a:p>
            <a:pPr>
              <a:buFont typeface="Calibri" panose="020F0502020204030204" pitchFamily="34" charset="0"/>
              <a:buChar char="×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B30A0-9A16-45CC-B81A-41AD936E6B38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46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89BDB-9781-4F90-9F7F-FC066FF45FC5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68B5"/>
                </a:solidFill>
                <a:latin typeface="IntelOne Display Light" panose="020B0403020203020204" pitchFamily="34" charset="0"/>
              </a:rPr>
              <a:t>NAME OF SESSION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15"/>
            <a:ext cx="10515600" cy="1325563"/>
          </a:xfrm>
        </p:spPr>
        <p:txBody>
          <a:bodyPr/>
          <a:lstStyle/>
          <a:p>
            <a:r>
              <a:rPr lang="en-US" dirty="0"/>
              <a:t>Why should I use dash? 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E2709-40BA-472E-9F20-2016D3373FEC}"/>
              </a:ext>
            </a:extLst>
          </p:cNvPr>
          <p:cNvSpPr txBox="1">
            <a:spLocks/>
          </p:cNvSpPr>
          <p:nvPr/>
        </p:nvSpPr>
        <p:spPr>
          <a:xfrm>
            <a:off x="98579" y="2362092"/>
            <a:ext cx="3387571" cy="190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Build a dashboard in which we could customize it without the restrictions of a standard dashboard creation tool.</a:t>
            </a:r>
            <a:endParaRPr lang="en-US" dirty="0"/>
          </a:p>
          <a:p>
            <a:endParaRPr lang="en-US" dirty="0"/>
          </a:p>
          <a:p>
            <a:endParaRPr lang="es-CR" dirty="0"/>
          </a:p>
        </p:txBody>
      </p:sp>
      <p:pic>
        <p:nvPicPr>
          <p:cNvPr id="2052" name="Picture 4" descr="Scale Free PNG Image - PNG All">
            <a:extLst>
              <a:ext uri="{FF2B5EF4-FFF2-40B4-BE49-F238E27FC236}">
                <a16:creationId xmlns:a16="http://schemas.microsoft.com/office/drawing/2014/main" id="{3D49320A-ACAE-4730-82C9-E578C426C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319735"/>
            <a:ext cx="5219700" cy="62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F5C300-61C9-49CB-AF7D-71CAC3504E6A}"/>
              </a:ext>
            </a:extLst>
          </p:cNvPr>
          <p:cNvSpPr txBox="1">
            <a:spLocks/>
          </p:cNvSpPr>
          <p:nvPr/>
        </p:nvSpPr>
        <p:spPr>
          <a:xfrm>
            <a:off x="8804429" y="2362091"/>
            <a:ext cx="3387571" cy="190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Don’t need/want an overly complicated web resource which could take up learning and technical resources.</a:t>
            </a:r>
          </a:p>
          <a:p>
            <a:endParaRPr lang="en-US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61865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dash? 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DEAAD-A40B-4593-B047-32A0255815A1}"/>
              </a:ext>
            </a:extLst>
          </p:cNvPr>
          <p:cNvSpPr txBox="1"/>
          <p:nvPr/>
        </p:nvSpPr>
        <p:spPr>
          <a:xfrm>
            <a:off x="838200" y="1720840"/>
            <a:ext cx="60945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With expanded web design we might have more responsibilities: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html/css for interface web design and styles. </a:t>
            </a:r>
          </a:p>
          <a:p>
            <a:pPr marL="285750" indent="-285750">
              <a:buFontTx/>
              <a:buChar char="-"/>
            </a:pPr>
            <a:r>
              <a:rPr lang="en-US" sz="2000" dirty="0" err="1"/>
              <a:t>javascript</a:t>
            </a:r>
            <a:r>
              <a:rPr lang="en-US" sz="2000" dirty="0"/>
              <a:t>/typescript for web functionalities.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Others like flask/</a:t>
            </a:r>
            <a:r>
              <a:rPr lang="en-US" sz="2000" dirty="0" err="1"/>
              <a:t>php</a:t>
            </a:r>
            <a:r>
              <a:rPr lang="en-US" sz="2000" dirty="0"/>
              <a:t> for routes and submissions management.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lot to learn there …</a:t>
            </a:r>
          </a:p>
          <a:p>
            <a:pPr lvl="1"/>
            <a:endParaRPr lang="en-US" sz="2000" dirty="0"/>
          </a:p>
          <a:p>
            <a:r>
              <a:rPr lang="en-US" sz="2000" dirty="0"/>
              <a:t>Luckily: dash combines all these requirements in an easy to learn, standard structure !</a:t>
            </a:r>
          </a:p>
        </p:txBody>
      </p:sp>
      <p:pic>
        <p:nvPicPr>
          <p:cNvPr id="6" name="Picture 2" descr="HTML - Wikipedia">
            <a:extLst>
              <a:ext uri="{FF2B5EF4-FFF2-40B4-BE49-F238E27FC236}">
                <a16:creationId xmlns:a16="http://schemas.microsoft.com/office/drawing/2014/main" id="{9D7B055B-614A-4B6E-83B4-4430AE25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305" y="437429"/>
            <a:ext cx="1291956" cy="129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E0CAFA4-0725-48F5-A9CF-02826E565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9" y="437429"/>
            <a:ext cx="964321" cy="13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JavaScript logo and symbol, meaning, history, PNG">
            <a:extLst>
              <a:ext uri="{FF2B5EF4-FFF2-40B4-BE49-F238E27FC236}">
                <a16:creationId xmlns:a16="http://schemas.microsoft.com/office/drawing/2014/main" id="{36C068DC-0B39-48D5-B052-299D3F2F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213" y="1762992"/>
            <a:ext cx="2176096" cy="13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2E3E91B-0BD5-4580-AFBE-E089BAE460B6}"/>
              </a:ext>
            </a:extLst>
          </p:cNvPr>
          <p:cNvSpPr/>
          <p:nvPr/>
        </p:nvSpPr>
        <p:spPr>
          <a:xfrm>
            <a:off x="9343892" y="3527473"/>
            <a:ext cx="930738" cy="1825761"/>
          </a:xfrm>
          <a:prstGeom prst="downArrow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0" name="Picture 8" descr="Data Visualization with Python Dash | (日本語) 株式会社ブリスウェル ベトナム">
            <a:extLst>
              <a:ext uri="{FF2B5EF4-FFF2-40B4-BE49-F238E27FC236}">
                <a16:creationId xmlns:a16="http://schemas.microsoft.com/office/drawing/2014/main" id="{0DE5A15A-6842-4E9E-A61D-66DF8B6D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089" y="4350845"/>
            <a:ext cx="2877537" cy="129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F72574-F3AE-4074-B045-69CCB7EBC370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12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36DC-E21C-44EA-A4A4-10EA28C9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444"/>
            <a:ext cx="10515600" cy="1325563"/>
          </a:xfrm>
        </p:spPr>
        <p:txBody>
          <a:bodyPr/>
          <a:lstStyle/>
          <a:p>
            <a:r>
              <a:rPr lang="en-US" dirty="0"/>
              <a:t>Usage of dash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E5E858-986D-41AC-9E1D-842DEAACE5BC}"/>
              </a:ext>
            </a:extLst>
          </p:cNvPr>
          <p:cNvSpPr txBox="1">
            <a:spLocks/>
          </p:cNvSpPr>
          <p:nvPr/>
        </p:nvSpPr>
        <p:spPr>
          <a:xfrm>
            <a:off x="1060142" y="1435007"/>
            <a:ext cx="10515600" cy="32346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Dash is a </a:t>
            </a:r>
            <a:r>
              <a:rPr lang="en-US" b="1" dirty="0"/>
              <a:t>python library</a:t>
            </a:r>
            <a:r>
              <a:rPr lang="en-US" dirty="0"/>
              <a:t>. Dash’s official description is: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A0AABA"/>
              </a:solidFill>
              <a:latin typeface="Open Sans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Downloaded 800,000 times per month, Dash is the original low-code framework for rapidly building data apps in Python, R, Julia, and F# (experimental).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Written on top of Plotly.js and React.js, Dash is ideal for building and deploying data apps with customized user interfaces. It's particularly suited for anyone who works with data.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You can install it with </a:t>
            </a:r>
            <a:r>
              <a:rPr lang="en-US" b="1" dirty="0"/>
              <a:t>pip </a:t>
            </a:r>
            <a:r>
              <a:rPr lang="en-US" dirty="0"/>
              <a:t>and get going with it.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10" descr="Top 10 Most Popular Python Frameworks to use in 2022">
            <a:extLst>
              <a:ext uri="{FF2B5EF4-FFF2-40B4-BE49-F238E27FC236}">
                <a16:creationId xmlns:a16="http://schemas.microsoft.com/office/drawing/2014/main" id="{1AF6E184-6E3D-425C-9720-D153D7762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288" y="0"/>
            <a:ext cx="2298712" cy="78123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5D3A5-3EAB-4B12-A8BB-CF726EAA426F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3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091C1-5EC9-415A-8078-32C779FE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519" y="900702"/>
            <a:ext cx="8897815" cy="3973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400" dirty="0"/>
              <a:t>where dash contributes.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9C32F6-E1BB-45AA-8217-FCF07FDB33D9}"/>
              </a:ext>
            </a:extLst>
          </p:cNvPr>
          <p:cNvSpPr/>
          <p:nvPr/>
        </p:nvSpPr>
        <p:spPr>
          <a:xfrm>
            <a:off x="4998309" y="2698731"/>
            <a:ext cx="5151121" cy="283207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E9405-FE54-4C93-A8CD-E3B841C99C94}"/>
              </a:ext>
            </a:extLst>
          </p:cNvPr>
          <p:cNvSpPr txBox="1"/>
          <p:nvPr/>
        </p:nvSpPr>
        <p:spPr>
          <a:xfrm>
            <a:off x="5884256" y="4884478"/>
            <a:ext cx="354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We use dash in to create our dashboard (Frontend).</a:t>
            </a:r>
            <a:endParaRPr lang="es-C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23430-B253-441C-B243-DDA23C80E411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dash</a:t>
            </a:r>
            <a:br>
              <a:rPr lang="en-US" dirty="0"/>
            </a:br>
            <a:r>
              <a:rPr lang="en-US" sz="2400" dirty="0"/>
              <a:t>Core idea: </a:t>
            </a:r>
            <a:endParaRPr lang="en-I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64506B-45C8-47BC-83F9-B2746E4DD1DE}"/>
              </a:ext>
            </a:extLst>
          </p:cNvPr>
          <p:cNvSpPr/>
          <p:nvPr/>
        </p:nvSpPr>
        <p:spPr>
          <a:xfrm>
            <a:off x="2314743" y="3040124"/>
            <a:ext cx="3319977" cy="2166424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Layouts:</a:t>
            </a:r>
          </a:p>
          <a:p>
            <a:pPr algn="ctr"/>
            <a:r>
              <a:rPr lang="en-US" sz="2400" dirty="0"/>
              <a:t>Visual elements of your dashboard. </a:t>
            </a:r>
            <a:endParaRPr lang="es-CR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B2842E-D0A1-413B-86E1-C5B584525374}"/>
              </a:ext>
            </a:extLst>
          </p:cNvPr>
          <p:cNvSpPr/>
          <p:nvPr/>
        </p:nvSpPr>
        <p:spPr>
          <a:xfrm>
            <a:off x="6579012" y="3054192"/>
            <a:ext cx="3319977" cy="216642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Callbacks:</a:t>
            </a:r>
          </a:p>
          <a:p>
            <a:pPr algn="ctr"/>
            <a:r>
              <a:rPr lang="en-US" sz="2400" dirty="0"/>
              <a:t>How the visual elements interact with each other.</a:t>
            </a:r>
            <a:endParaRPr lang="es-CR" sz="2400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2D26FFFC-95E1-49C2-9161-8EF4A68DE60D}"/>
              </a:ext>
            </a:extLst>
          </p:cNvPr>
          <p:cNvSpPr/>
          <p:nvPr/>
        </p:nvSpPr>
        <p:spPr>
          <a:xfrm>
            <a:off x="5295314" y="3776069"/>
            <a:ext cx="1601372" cy="573258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B3A8ADF-D923-4249-A975-F39D9A248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8807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478C38-4531-4B30-9924-8F1305AE1E48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6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27" y="19622"/>
            <a:ext cx="10515600" cy="1325563"/>
          </a:xfrm>
        </p:spPr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000" dirty="0"/>
              <a:t>layout-callback high level example:</a:t>
            </a:r>
            <a:endParaRPr lang="en-I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89B6B2-C48D-41EF-AA2C-8031F4B66882}"/>
              </a:ext>
            </a:extLst>
          </p:cNvPr>
          <p:cNvSpPr/>
          <p:nvPr/>
        </p:nvSpPr>
        <p:spPr>
          <a:xfrm>
            <a:off x="2113298" y="1276618"/>
            <a:ext cx="2700848" cy="1767613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Layouts:</a:t>
            </a:r>
          </a:p>
          <a:p>
            <a:pPr algn="ctr"/>
            <a:r>
              <a:rPr lang="en-US" sz="2400" dirty="0"/>
              <a:t>Visual elements of your dashboard. </a:t>
            </a:r>
            <a:endParaRPr lang="es-CR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41C04C-56CC-4B86-9542-BEA5E2CAA9E0}"/>
              </a:ext>
            </a:extLst>
          </p:cNvPr>
          <p:cNvSpPr/>
          <p:nvPr/>
        </p:nvSpPr>
        <p:spPr>
          <a:xfrm>
            <a:off x="7087226" y="1160612"/>
            <a:ext cx="2775866" cy="18674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Callbacks:</a:t>
            </a:r>
          </a:p>
          <a:p>
            <a:pPr algn="ctr"/>
            <a:r>
              <a:rPr lang="en-US" sz="2400" dirty="0"/>
              <a:t>How the visual elements interact with each other.</a:t>
            </a:r>
            <a:endParaRPr lang="es-C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1D5ABD-A405-431D-9E13-4D0D1D831D27}"/>
              </a:ext>
            </a:extLst>
          </p:cNvPr>
          <p:cNvSpPr/>
          <p:nvPr/>
        </p:nvSpPr>
        <p:spPr>
          <a:xfrm>
            <a:off x="1883157" y="3149335"/>
            <a:ext cx="3161129" cy="26025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6A644-B83A-459B-9BD2-CF55A21451C7}"/>
              </a:ext>
            </a:extLst>
          </p:cNvPr>
          <p:cNvSpPr/>
          <p:nvPr/>
        </p:nvSpPr>
        <p:spPr>
          <a:xfrm>
            <a:off x="2550420" y="3410763"/>
            <a:ext cx="1786597" cy="15474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Graph “graph1”</a:t>
            </a:r>
            <a:endParaRPr lang="es-C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79ABB4-CCEE-4505-A974-AB7DB4A366F0}"/>
              </a:ext>
            </a:extLst>
          </p:cNvPr>
          <p:cNvSpPr/>
          <p:nvPr/>
        </p:nvSpPr>
        <p:spPr>
          <a:xfrm>
            <a:off x="2296030" y="5201554"/>
            <a:ext cx="2518116" cy="3798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Dropdown : “dropdown1”</a:t>
            </a:r>
            <a:endParaRPr lang="es-C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0499A8-32C9-423C-A67E-7745E782387E}"/>
              </a:ext>
            </a:extLst>
          </p:cNvPr>
          <p:cNvSpPr/>
          <p:nvPr/>
        </p:nvSpPr>
        <p:spPr>
          <a:xfrm>
            <a:off x="4394167" y="5201553"/>
            <a:ext cx="419979" cy="37982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0C24A6-7D63-4E24-B241-C7E635E27DB3}"/>
              </a:ext>
            </a:extLst>
          </p:cNvPr>
          <p:cNvSpPr/>
          <p:nvPr/>
        </p:nvSpPr>
        <p:spPr>
          <a:xfrm rot="10800000">
            <a:off x="4484580" y="5314096"/>
            <a:ext cx="239152" cy="217009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0F9982-CA7C-4BBA-8728-AEF8625842FF}"/>
              </a:ext>
            </a:extLst>
          </p:cNvPr>
          <p:cNvSpPr/>
          <p:nvPr/>
        </p:nvSpPr>
        <p:spPr>
          <a:xfrm>
            <a:off x="6905036" y="3149336"/>
            <a:ext cx="3319977" cy="26025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function</a:t>
            </a:r>
            <a:r>
              <a:rPr lang="en-US" sz="1600" dirty="0"/>
              <a:t>:</a:t>
            </a: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If 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value of dropdown1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==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‘The</a:t>
            </a:r>
            <a:r>
              <a:rPr lang="en-US" sz="1600" dirty="0"/>
              <a:t>’: 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data_filter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600" dirty="0"/>
              <a:t>where </a:t>
            </a:r>
            <a:r>
              <a:rPr 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final_bucket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==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‘The’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graph1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== </a:t>
            </a:r>
            <a:r>
              <a:rPr lang="en-US" sz="1600" dirty="0"/>
              <a:t>a bar-chart using data_filter</a:t>
            </a:r>
            <a:endParaRPr lang="es-CR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4DFE90-9366-444E-B253-6D5CE8EC3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87" y="3559620"/>
            <a:ext cx="1080619" cy="10464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A7A958-46C9-4428-8323-B467FAE4D5E1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6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524000" y="1909425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1" y="398"/>
            <a:ext cx="12180718" cy="6854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4541" y="1432371"/>
            <a:ext cx="5647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with dash in python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One Display Regular" panose="020B05030202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2181" y="5405203"/>
            <a:ext cx="5540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Regular" panose="020B0503020203020204" pitchFamily="34" charset="0"/>
              </a:rPr>
              <a:t>Jimmy Calvo Monge</a:t>
            </a:r>
          </a:p>
        </p:txBody>
      </p:sp>
    </p:spTree>
    <p:extLst>
      <p:ext uri="{BB962C8B-B14F-4D97-AF65-F5344CB8AC3E}">
        <p14:creationId xmlns:p14="http://schemas.microsoft.com/office/powerpoint/2010/main" val="2700212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800" dirty="0"/>
              <a:t>advantages of the layout-callback model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E96AA-7985-4A4D-B584-2938DB88BD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01853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Intuitive.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Layout allows for freedom in UI design.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identifiers for objects in Layout, you can specify the interaction between objects in your callbacks.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Callbacks allows for freedom with python scripting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s-C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B7D823F-01D5-433D-9D0C-DDCE447E4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76" y="2076054"/>
            <a:ext cx="3607855" cy="270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7E122-97E0-4E57-B532-97E277CAA8FF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5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000" dirty="0"/>
              <a:t>basic structure of a dash object.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7DC290-4C21-4728-8346-42CA7356D03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3108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Dash is based in </a:t>
            </a:r>
            <a:r>
              <a:rPr lang="en-US" b="1" dirty="0"/>
              <a:t>Flask, </a:t>
            </a:r>
            <a:r>
              <a:rPr lang="en-US" dirty="0"/>
              <a:t>a python web framework.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dirty="0"/>
              <a:t>Creating a dash object will open a localhost with your web application</a:t>
            </a:r>
          </a:p>
          <a:p>
            <a:endParaRPr lang="en-US" b="1" dirty="0"/>
          </a:p>
          <a:p>
            <a:endParaRPr lang="es-CR" b="1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1AF3F3F4-6F0E-460D-815E-1DD8F73867D2}"/>
              </a:ext>
            </a:extLst>
          </p:cNvPr>
          <p:cNvSpPr/>
          <p:nvPr/>
        </p:nvSpPr>
        <p:spPr>
          <a:xfrm>
            <a:off x="7360920" y="1416152"/>
            <a:ext cx="4831080" cy="3431056"/>
          </a:xfrm>
          <a:prstGeom prst="foldedCorner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i="0" dirty="0">
                <a:solidFill>
                  <a:srgbClr val="FC8D62"/>
                </a:solidFill>
                <a:effectLst/>
                <a:latin typeface="DM Mono" panose="020B0604020202020204" pitchFamily="49" charset="0"/>
              </a:rPr>
              <a:t>from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 dash </a:t>
            </a:r>
            <a:r>
              <a:rPr lang="en-US" b="0" i="0" dirty="0">
                <a:solidFill>
                  <a:srgbClr val="FC8D62"/>
                </a:solidFill>
                <a:effectLst/>
                <a:latin typeface="DM Mono" panose="020B0604020202020204" pitchFamily="49" charset="0"/>
              </a:rPr>
              <a:t>import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 Dash, dcc, html, Input, Output </a:t>
            </a: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app = Dash(__name__)</a:t>
            </a: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b="0" i="0" dirty="0">
                <a:solidFill>
                  <a:srgbClr val="FC8D62"/>
                </a:solidFill>
                <a:effectLst/>
                <a:latin typeface="DM Mono" panose="020B0509040201040103" pitchFamily="49" charset="0"/>
              </a:rPr>
              <a:t>if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 __name__ == </a:t>
            </a:r>
            <a:r>
              <a:rPr lang="en-US" b="0" i="0" dirty="0">
                <a:solidFill>
                  <a:srgbClr val="2186F4"/>
                </a:solidFill>
                <a:effectLst/>
                <a:latin typeface="DM Mono" panose="020B0509040201040103" pitchFamily="49" charset="0"/>
              </a:rPr>
              <a:t>'__main__’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: 	app.run_server(debug=</a:t>
            </a:r>
            <a:r>
              <a:rPr lang="en-US" b="0" i="0" dirty="0">
                <a:solidFill>
                  <a:srgbClr val="A6D854"/>
                </a:solidFill>
                <a:effectLst/>
                <a:latin typeface="DM Mono" panose="020B0509040201040103" pitchFamily="49" charset="0"/>
              </a:rPr>
              <a:t>True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)</a:t>
            </a:r>
            <a:endParaRPr lang="es-CR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6561DC-9F70-49E7-AA1E-594CD711D7F4}"/>
              </a:ext>
            </a:extLst>
          </p:cNvPr>
          <p:cNvSpPr/>
          <p:nvPr/>
        </p:nvSpPr>
        <p:spPr>
          <a:xfrm>
            <a:off x="11265763" y="1357488"/>
            <a:ext cx="926237" cy="333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app.py</a:t>
            </a:r>
            <a:endParaRPr lang="es-C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C8775F-FDA2-4C4D-97CA-F16FD064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924" y="183594"/>
            <a:ext cx="2317072" cy="90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A6CF0-BF01-45AA-A507-F2700135C183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858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9EA3F53-8510-4F57-849C-FAE16F4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000" dirty="0"/>
              <a:t>basic structure of a dash object.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FD5-3454-45EE-90C1-F58AA3FAC805}"/>
              </a:ext>
            </a:extLst>
          </p:cNvPr>
          <p:cNvSpPr txBox="1"/>
          <p:nvPr/>
        </p:nvSpPr>
        <p:spPr>
          <a:xfrm>
            <a:off x="838200" y="1921950"/>
            <a:ext cx="45150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Once an app object is created, you’ll need to add the two components:</a:t>
            </a:r>
          </a:p>
          <a:p>
            <a:endParaRPr lang="en-US" sz="2000" dirty="0"/>
          </a:p>
          <a:p>
            <a:r>
              <a:rPr lang="en-US" sz="2000" dirty="0"/>
              <a:t>Layout: is created specifying the layout attribute of the dash object.</a:t>
            </a:r>
          </a:p>
          <a:p>
            <a:endParaRPr lang="en-US" sz="2000" dirty="0"/>
          </a:p>
          <a:p>
            <a:r>
              <a:rPr lang="en-US" sz="2000" dirty="0"/>
              <a:t>Callbacks: they are done using decorators on the dash object and functions.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9910138-BE51-41E7-8056-D19C9CFB9B3F}"/>
              </a:ext>
            </a:extLst>
          </p:cNvPr>
          <p:cNvSpPr/>
          <p:nvPr/>
        </p:nvSpPr>
        <p:spPr>
          <a:xfrm>
            <a:off x="7360919" y="225436"/>
            <a:ext cx="4831080" cy="5514182"/>
          </a:xfrm>
          <a:prstGeom prst="foldedCorner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i="0" dirty="0">
                <a:solidFill>
                  <a:srgbClr val="FC8D62"/>
                </a:solidFill>
                <a:effectLst/>
                <a:latin typeface="DM Mono" panose="020B0604020202020204" pitchFamily="49" charset="0"/>
              </a:rPr>
              <a:t>from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 dash </a:t>
            </a:r>
            <a:r>
              <a:rPr lang="en-US" b="0" i="0" dirty="0">
                <a:solidFill>
                  <a:srgbClr val="FC8D62"/>
                </a:solidFill>
                <a:effectLst/>
                <a:latin typeface="DM Mono" panose="020B0604020202020204" pitchFamily="49" charset="0"/>
              </a:rPr>
              <a:t>import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 Dash, dcc, html, Input, Output </a:t>
            </a: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app = Dash(__name__)</a:t>
            </a: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DM Mono" panose="020B0604020202020204" pitchFamily="49" charset="0"/>
              </a:rPr>
              <a:t>#Layouts :</a:t>
            </a:r>
          </a:p>
          <a:p>
            <a:r>
              <a:rPr lang="en-US" b="0" i="0" dirty="0" err="1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app.layout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 = ... </a:t>
            </a: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DM Mono" panose="020B0604020202020204" pitchFamily="49" charset="0"/>
              </a:rPr>
              <a:t>#Callbacks :</a:t>
            </a:r>
          </a:p>
          <a:p>
            <a:r>
              <a:rPr lang="es-CR" b="0" i="0" dirty="0">
                <a:solidFill>
                  <a:srgbClr val="A6D854"/>
                </a:solidFill>
                <a:effectLst/>
                <a:latin typeface="DM Mono" panose="020B0509040201040103" pitchFamily="49" charset="0"/>
              </a:rPr>
              <a:t>@app.callback(...)</a:t>
            </a:r>
            <a:r>
              <a:rPr lang="es-CR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 </a:t>
            </a:r>
          </a:p>
          <a:p>
            <a:r>
              <a:rPr lang="es-CR" b="0" i="0" dirty="0">
                <a:solidFill>
                  <a:srgbClr val="FC8D62"/>
                </a:solidFill>
                <a:effectLst/>
                <a:latin typeface="DM Mono" panose="020B0509040201040103" pitchFamily="49" charset="0"/>
              </a:rPr>
              <a:t>def</a:t>
            </a:r>
            <a:r>
              <a:rPr lang="es-CR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 </a:t>
            </a:r>
            <a:r>
              <a:rPr lang="es-CR" b="1" i="0" dirty="0" err="1">
                <a:solidFill>
                  <a:srgbClr val="66C2A5"/>
                </a:solidFill>
                <a:effectLst/>
                <a:latin typeface="DM Mono" panose="020B0509040201040103" pitchFamily="49" charset="0"/>
              </a:rPr>
              <a:t>update_output</a:t>
            </a:r>
            <a:r>
              <a:rPr lang="es-CR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(</a:t>
            </a:r>
            <a:r>
              <a:rPr lang="es-CR" b="0" i="0" dirty="0" err="1">
                <a:solidFill>
                  <a:srgbClr val="A6D854"/>
                </a:solidFill>
                <a:effectLst/>
                <a:latin typeface="DM Mono" panose="020B0509040201040103" pitchFamily="49" charset="0"/>
              </a:rPr>
              <a:t>input_value</a:t>
            </a:r>
            <a:r>
              <a:rPr lang="es-CR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):</a:t>
            </a:r>
          </a:p>
          <a:p>
            <a:r>
              <a:rPr lang="es-CR" dirty="0">
                <a:solidFill>
                  <a:srgbClr val="A0AABA"/>
                </a:solidFill>
                <a:latin typeface="DM Mono" panose="020B0509040201040103" pitchFamily="49" charset="0"/>
              </a:rPr>
              <a:t>	</a:t>
            </a:r>
            <a:r>
              <a:rPr lang="es-CR" b="0" i="0" dirty="0">
                <a:solidFill>
                  <a:srgbClr val="FC8D62"/>
                </a:solidFill>
                <a:effectLst/>
                <a:latin typeface="DM Mono" panose="020B0509040201040103" pitchFamily="49" charset="0"/>
              </a:rPr>
              <a:t>return</a:t>
            </a:r>
            <a:r>
              <a:rPr lang="es-CR" dirty="0">
                <a:solidFill>
                  <a:srgbClr val="A0AABA"/>
                </a:solidFill>
                <a:latin typeface="DM Mono" panose="020B0509040201040103" pitchFamily="49" charset="0"/>
              </a:rPr>
              <a:t> ...</a:t>
            </a:r>
            <a:endParaRPr lang="en-US" b="0" i="0" dirty="0">
              <a:solidFill>
                <a:srgbClr val="A0AABA"/>
              </a:solidFill>
              <a:effectLst/>
              <a:latin typeface="DM Mono" panose="020B0604020202020204" pitchFamily="49" charset="0"/>
            </a:endParaRP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b="0" i="0" dirty="0">
                <a:solidFill>
                  <a:srgbClr val="FC8D62"/>
                </a:solidFill>
                <a:effectLst/>
                <a:latin typeface="DM Mono" panose="020B0509040201040103" pitchFamily="49" charset="0"/>
              </a:rPr>
              <a:t>if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 __name__ == </a:t>
            </a:r>
            <a:r>
              <a:rPr lang="en-US" b="0" i="0" dirty="0">
                <a:solidFill>
                  <a:srgbClr val="2186F4"/>
                </a:solidFill>
                <a:effectLst/>
                <a:latin typeface="DM Mono" panose="020B0509040201040103" pitchFamily="49" charset="0"/>
              </a:rPr>
              <a:t>'__main__’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: 	app.run_server(debug=</a:t>
            </a:r>
            <a:r>
              <a:rPr lang="en-US" b="0" i="0" dirty="0">
                <a:solidFill>
                  <a:srgbClr val="A6D854"/>
                </a:solidFill>
                <a:effectLst/>
                <a:latin typeface="DM Mono" panose="020B0509040201040103" pitchFamily="49" charset="0"/>
              </a:rPr>
              <a:t>True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)</a:t>
            </a:r>
            <a:endParaRPr lang="es-CR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36DE87-C78D-440D-B427-0AAB180022A4}"/>
              </a:ext>
            </a:extLst>
          </p:cNvPr>
          <p:cNvSpPr/>
          <p:nvPr/>
        </p:nvSpPr>
        <p:spPr>
          <a:xfrm>
            <a:off x="11221330" y="0"/>
            <a:ext cx="970670" cy="37982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app.py</a:t>
            </a:r>
            <a:endParaRPr lang="es-C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5C1A-23B9-4FAD-9A19-4790FEF0C271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55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C57CC8-87D9-46D0-98AA-56B5F40E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794" y="34148"/>
            <a:ext cx="4271002" cy="32683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DBDA77-6A28-41E9-ABF6-EA3E6CE4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000" dirty="0"/>
              <a:t>basic structure of a dash object.</a:t>
            </a:r>
            <a:endParaRPr lang="en-I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9CCA8D-4D49-45D4-8064-7862B7D27D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In the following two sections we will:</a:t>
            </a:r>
          </a:p>
          <a:p>
            <a:endParaRPr lang="en-US" sz="3200" dirty="0"/>
          </a:p>
          <a:p>
            <a:pPr lvl="1"/>
            <a:r>
              <a:rPr lang="en-US" sz="2800" dirty="0"/>
              <a:t>Study how to create a layout in dash, which can be done </a:t>
            </a:r>
            <a:r>
              <a:rPr lang="en-US" sz="2800" b="1" dirty="0"/>
              <a:t>completely </a:t>
            </a:r>
            <a:r>
              <a:rPr lang="en-US" sz="2800" dirty="0"/>
              <a:t>in python.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s-CR" sz="2800" dirty="0" err="1"/>
              <a:t>Present</a:t>
            </a:r>
            <a:r>
              <a:rPr lang="es-CR" sz="2800" dirty="0"/>
              <a:t> </a:t>
            </a:r>
            <a:r>
              <a:rPr lang="es-CR" sz="2800" dirty="0" err="1"/>
              <a:t>the</a:t>
            </a:r>
            <a:r>
              <a:rPr lang="es-CR" sz="2800" dirty="0"/>
              <a:t> </a:t>
            </a:r>
            <a:r>
              <a:rPr lang="es-CR" sz="2800" dirty="0" err="1"/>
              <a:t>basic</a:t>
            </a:r>
            <a:r>
              <a:rPr lang="es-CR" sz="2800" dirty="0"/>
              <a:t> </a:t>
            </a:r>
            <a:r>
              <a:rPr lang="es-CR" sz="2800" dirty="0" err="1"/>
              <a:t>structure</a:t>
            </a:r>
            <a:r>
              <a:rPr lang="es-CR" sz="2800" dirty="0"/>
              <a:t> </a:t>
            </a:r>
            <a:r>
              <a:rPr lang="es-CR" sz="2800" dirty="0" err="1"/>
              <a:t>of</a:t>
            </a:r>
            <a:r>
              <a:rPr lang="es-CR" sz="2800" dirty="0"/>
              <a:t> a </a:t>
            </a:r>
            <a:r>
              <a:rPr lang="es-CR" sz="2800" dirty="0" err="1"/>
              <a:t>dash</a:t>
            </a:r>
            <a:r>
              <a:rPr lang="es-CR" sz="2800" dirty="0"/>
              <a:t> </a:t>
            </a:r>
            <a:r>
              <a:rPr lang="es-CR" sz="2800" dirty="0" err="1"/>
              <a:t>callback</a:t>
            </a:r>
            <a:r>
              <a:rPr lang="es-CR" sz="2800" dirty="0"/>
              <a:t>, and </a:t>
            </a:r>
            <a:r>
              <a:rPr lang="es-CR" sz="2800" dirty="0" err="1"/>
              <a:t>how</a:t>
            </a:r>
            <a:r>
              <a:rPr lang="es-CR" sz="2800" dirty="0"/>
              <a:t> </a:t>
            </a:r>
            <a:r>
              <a:rPr lang="es-CR" sz="2800" dirty="0" err="1"/>
              <a:t>to</a:t>
            </a:r>
            <a:r>
              <a:rPr lang="es-CR" sz="2800" dirty="0"/>
              <a:t> </a:t>
            </a:r>
            <a:r>
              <a:rPr lang="es-CR" sz="2800" dirty="0" err="1"/>
              <a:t>connect</a:t>
            </a:r>
            <a:r>
              <a:rPr lang="es-CR" sz="2800" dirty="0"/>
              <a:t> visual componente </a:t>
            </a:r>
            <a:r>
              <a:rPr lang="es-CR" sz="2800" dirty="0" err="1"/>
              <a:t>between</a:t>
            </a:r>
            <a:r>
              <a:rPr lang="es-CR" sz="2800" dirty="0"/>
              <a:t> </a:t>
            </a:r>
            <a:r>
              <a:rPr lang="es-CR" sz="2800" dirty="0" err="1"/>
              <a:t>each</a:t>
            </a:r>
            <a:r>
              <a:rPr lang="es-CR" sz="2800" dirty="0"/>
              <a:t> </a:t>
            </a:r>
            <a:r>
              <a:rPr lang="es-CR" sz="2800" dirty="0" err="1"/>
              <a:t>other</a:t>
            </a:r>
            <a:r>
              <a:rPr lang="es-CR" sz="28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0ED21-8E16-4240-9A73-E6BA4A8772E5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185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9" y="111967"/>
            <a:ext cx="4741506" cy="100022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6B8024-3C40-46CA-8D43-DB8CA8379B29}"/>
              </a:ext>
            </a:extLst>
          </p:cNvPr>
          <p:cNvSpPr txBox="1">
            <a:spLocks/>
          </p:cNvSpPr>
          <p:nvPr/>
        </p:nvSpPr>
        <p:spPr>
          <a:xfrm>
            <a:off x="838200" y="13462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 create layouts, we need further dash extension libraries.</a:t>
            </a:r>
          </a:p>
          <a:p>
            <a:r>
              <a:rPr lang="en-US" sz="2400" dirty="0"/>
              <a:t>Your Layout will be a list of </a:t>
            </a:r>
            <a:r>
              <a:rPr lang="en-US" sz="2400" b="1" dirty="0"/>
              <a:t>components</a:t>
            </a:r>
            <a:r>
              <a:rPr lang="en-US" sz="2400" dirty="0"/>
              <a:t>. (each component is a visual element of your page).</a:t>
            </a:r>
          </a:p>
          <a:p>
            <a:r>
              <a:rPr lang="en-US" sz="2400" dirty="0"/>
              <a:t>Components in a layout can be divided into three types: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s-C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52B1A5B-711B-449D-A713-52C1D5BC222A}"/>
              </a:ext>
            </a:extLst>
          </p:cNvPr>
          <p:cNvSpPr/>
          <p:nvPr/>
        </p:nvSpPr>
        <p:spPr>
          <a:xfrm>
            <a:off x="385103" y="3435020"/>
            <a:ext cx="3334043" cy="1241474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9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81000">
                <a:srgbClr val="3BABFF"/>
              </a:gs>
            </a:gsLst>
            <a:lin ang="5400000" scaled="1"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html components: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 example: containers and text annotations.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2A5607-96FD-460E-9D12-7BE72F656E4C}"/>
              </a:ext>
            </a:extLst>
          </p:cNvPr>
          <p:cNvSpPr/>
          <p:nvPr/>
        </p:nvSpPr>
        <p:spPr>
          <a:xfrm>
            <a:off x="753794" y="4810296"/>
            <a:ext cx="2596660" cy="3341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33CC"/>
                </a:solidFill>
              </a:rPr>
              <a:t>from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dash</a:t>
            </a:r>
            <a:r>
              <a:rPr lang="en-US" dirty="0"/>
              <a:t> </a:t>
            </a:r>
            <a:r>
              <a:rPr lang="en-US" dirty="0">
                <a:solidFill>
                  <a:srgbClr val="FF33CC"/>
                </a:solidFill>
              </a:rPr>
              <a:t>import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html</a:t>
            </a:r>
            <a:endParaRPr lang="es-CR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7FF34B-321D-4075-9751-932A9B0042D6}"/>
              </a:ext>
            </a:extLst>
          </p:cNvPr>
          <p:cNvSpPr/>
          <p:nvPr/>
        </p:nvSpPr>
        <p:spPr>
          <a:xfrm>
            <a:off x="7563144" y="4810296"/>
            <a:ext cx="4516315" cy="3341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33CC"/>
                </a:solidFill>
              </a:rPr>
              <a:t>import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dash_bootstrap_components </a:t>
            </a:r>
            <a:r>
              <a:rPr lang="en-US" dirty="0">
                <a:solidFill>
                  <a:srgbClr val="FF33CC"/>
                </a:solidFill>
              </a:rPr>
              <a:t>as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dbc</a:t>
            </a:r>
            <a:endParaRPr lang="es-CR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F12DB8-2954-4148-ABD5-6B49389EB902}"/>
              </a:ext>
            </a:extLst>
          </p:cNvPr>
          <p:cNvSpPr/>
          <p:nvPr/>
        </p:nvSpPr>
        <p:spPr>
          <a:xfrm>
            <a:off x="4284199" y="4839054"/>
            <a:ext cx="2596660" cy="3341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33CC"/>
                </a:solidFill>
              </a:rPr>
              <a:t>from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dash</a:t>
            </a:r>
            <a:r>
              <a:rPr lang="en-US" dirty="0"/>
              <a:t> </a:t>
            </a:r>
            <a:r>
              <a:rPr lang="en-US" dirty="0">
                <a:solidFill>
                  <a:srgbClr val="FF33CC"/>
                </a:solidFill>
              </a:rPr>
              <a:t>import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dcc</a:t>
            </a:r>
            <a:endParaRPr lang="es-CR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B84A53-AEE5-4417-B496-44923DC13263}"/>
              </a:ext>
            </a:extLst>
          </p:cNvPr>
          <p:cNvSpPr/>
          <p:nvPr/>
        </p:nvSpPr>
        <p:spPr>
          <a:xfrm>
            <a:off x="3919807" y="3429000"/>
            <a:ext cx="3334043" cy="1241474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9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81000">
                <a:srgbClr val="3BABFF"/>
              </a:gs>
            </a:gsLst>
            <a:lin ang="5400000" scaled="1"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Core components: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 example: dropdowns, sliders, inputs, buttons.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00796A-87D3-45AC-ABEB-D6E1F62EA76F}"/>
              </a:ext>
            </a:extLst>
          </p:cNvPr>
          <p:cNvSpPr/>
          <p:nvPr/>
        </p:nvSpPr>
        <p:spPr>
          <a:xfrm>
            <a:off x="8220418" y="3429000"/>
            <a:ext cx="3334043" cy="1241474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9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81000">
                <a:srgbClr val="3BABFF"/>
              </a:gs>
            </a:gsLst>
            <a:lin ang="5400000" scaled="1"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Bootstrap components: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Extra components based on bootstrap design.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8398F-9EAB-46A3-A2CE-B9CFE653E3E6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317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E405DD-5CD5-447B-959A-1A10F089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469" y="1"/>
            <a:ext cx="5403460" cy="5592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9539" y="143448"/>
            <a:ext cx="4741863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F4B9D7-72FD-40E4-8E70-976FA0066DCA}"/>
              </a:ext>
            </a:extLst>
          </p:cNvPr>
          <p:cNvSpPr/>
          <p:nvPr/>
        </p:nvSpPr>
        <p:spPr>
          <a:xfrm>
            <a:off x="2175329" y="1608600"/>
            <a:ext cx="178659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Visually</a:t>
            </a:r>
            <a:endParaRPr lang="es-C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2E55C-6783-457F-B557-A155947D12B8}"/>
              </a:ext>
            </a:extLst>
          </p:cNvPr>
          <p:cNvSpPr/>
          <p:nvPr/>
        </p:nvSpPr>
        <p:spPr>
          <a:xfrm>
            <a:off x="10405403" y="5377982"/>
            <a:ext cx="178659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code:</a:t>
            </a:r>
            <a:endParaRPr lang="es-C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01BA87-D359-4C02-A075-3173236DE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25" y="2325149"/>
            <a:ext cx="5413003" cy="952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7A5325-4D1E-4167-9484-7E4643FDFBA3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21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0410" y="112015"/>
            <a:ext cx="4741863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5D6B76-9C8B-43CF-B1AA-D8C70948CF49}"/>
              </a:ext>
            </a:extLst>
          </p:cNvPr>
          <p:cNvSpPr/>
          <p:nvPr/>
        </p:nvSpPr>
        <p:spPr>
          <a:xfrm>
            <a:off x="1914461" y="2494742"/>
            <a:ext cx="178659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Visually</a:t>
            </a:r>
            <a:endParaRPr lang="es-C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A30E1-073E-4B81-A9B5-4496E7081E8E}"/>
              </a:ext>
            </a:extLst>
          </p:cNvPr>
          <p:cNvSpPr/>
          <p:nvPr/>
        </p:nvSpPr>
        <p:spPr>
          <a:xfrm>
            <a:off x="8001566" y="4500948"/>
            <a:ext cx="178659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code:</a:t>
            </a:r>
            <a:endParaRPr lang="es-C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D4CFA-F637-48C7-A228-1610B6D09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60" y="3211093"/>
            <a:ext cx="4953000" cy="1733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93D693-BB24-4456-824E-6ABBBD51D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273" y="1606130"/>
            <a:ext cx="6298467" cy="28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7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788" y="67322"/>
            <a:ext cx="4741863" cy="100012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620383-6546-49DD-AC9F-43CAD4F41F7B}"/>
              </a:ext>
            </a:extLst>
          </p:cNvPr>
          <p:cNvSpPr/>
          <p:nvPr/>
        </p:nvSpPr>
        <p:spPr>
          <a:xfrm>
            <a:off x="838199" y="1393209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html</a:t>
            </a:r>
            <a:r>
              <a:rPr lang="en-US" dirty="0">
                <a:solidFill>
                  <a:schemeClr val="tx1"/>
                </a:solidFill>
              </a:rPr>
              <a:t> text tags: 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422E64-F50D-4320-ADAB-DD5F0747C932}"/>
              </a:ext>
            </a:extLst>
          </p:cNvPr>
          <p:cNvSpPr/>
          <p:nvPr/>
        </p:nvSpPr>
        <p:spPr>
          <a:xfrm>
            <a:off x="838199" y="4554704"/>
            <a:ext cx="2096087" cy="10247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dbc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Rows and Cols: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(12 columns per row)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8AB48-3257-4DA9-B97D-EE0E80B9F545}"/>
              </a:ext>
            </a:extLst>
          </p:cNvPr>
          <p:cNvSpPr/>
          <p:nvPr/>
        </p:nvSpPr>
        <p:spPr>
          <a:xfrm>
            <a:off x="819539" y="2720425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html</a:t>
            </a:r>
            <a:r>
              <a:rPr lang="en-US" dirty="0">
                <a:solidFill>
                  <a:schemeClr val="tx1"/>
                </a:solidFill>
              </a:rPr>
              <a:t> div’s</a:t>
            </a:r>
            <a:endParaRPr lang="es-CR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FEFCCC-363A-4659-B496-03CD3F65440C}"/>
              </a:ext>
            </a:extLst>
          </p:cNvPr>
          <p:cNvCxnSpPr/>
          <p:nvPr/>
        </p:nvCxnSpPr>
        <p:spPr>
          <a:xfrm>
            <a:off x="497058" y="3776947"/>
            <a:ext cx="111978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1235BE-EA0A-4F16-8A9C-DE4768885E7A}"/>
              </a:ext>
            </a:extLst>
          </p:cNvPr>
          <p:cNvCxnSpPr/>
          <p:nvPr/>
        </p:nvCxnSpPr>
        <p:spPr>
          <a:xfrm>
            <a:off x="497058" y="2198474"/>
            <a:ext cx="111978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560175E-1633-4018-B4D8-362118FD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883" y="1496027"/>
            <a:ext cx="4714875" cy="276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FFD1DC-CF17-45D5-8C15-D3CD6BBD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82" y="2392022"/>
            <a:ext cx="6038850" cy="112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2E399-14F0-4336-9707-3E6F75DC8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182" y="4168538"/>
            <a:ext cx="1681626" cy="1464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752E82-E33D-4059-9484-EDFD1B045B68}"/>
              </a:ext>
            </a:extLst>
          </p:cNvPr>
          <p:cNvSpPr txBox="1"/>
          <p:nvPr/>
        </p:nvSpPr>
        <p:spPr>
          <a:xfrm>
            <a:off x="7161320" y="4432090"/>
            <a:ext cx="4048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Using bootstrap we can employ the Row – Col scheme.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There are 12 columns per row.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219D8-5A30-4705-8BC9-7333D194C0E0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323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9" y="111967"/>
            <a:ext cx="4741506" cy="100022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E2B429-3353-4C40-9E79-61E9E09DF206}"/>
              </a:ext>
            </a:extLst>
          </p:cNvPr>
          <p:cNvSpPr/>
          <p:nvPr/>
        </p:nvSpPr>
        <p:spPr>
          <a:xfrm>
            <a:off x="819539" y="1575888"/>
            <a:ext cx="2377440" cy="2222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F5B941-AEB9-4AE0-B682-963D7BB78F0A}"/>
              </a:ext>
            </a:extLst>
          </p:cNvPr>
          <p:cNvSpPr/>
          <p:nvPr/>
        </p:nvSpPr>
        <p:spPr>
          <a:xfrm>
            <a:off x="960215" y="3163319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dcc.Dropdown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D92B3C-8BD2-49DD-AE66-AA847A5703D0}"/>
              </a:ext>
            </a:extLst>
          </p:cNvPr>
          <p:cNvSpPr/>
          <p:nvPr/>
        </p:nvSpPr>
        <p:spPr>
          <a:xfrm>
            <a:off x="3461518" y="2544374"/>
            <a:ext cx="2377440" cy="2222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F6AA23-296A-4749-9ECB-E37840F862EB}"/>
              </a:ext>
            </a:extLst>
          </p:cNvPr>
          <p:cNvSpPr/>
          <p:nvPr/>
        </p:nvSpPr>
        <p:spPr>
          <a:xfrm>
            <a:off x="3602194" y="4134024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dcc. RangeSlider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56A1560-ACB7-49BF-8071-4E9618C935CA}"/>
              </a:ext>
            </a:extLst>
          </p:cNvPr>
          <p:cNvSpPr/>
          <p:nvPr/>
        </p:nvSpPr>
        <p:spPr>
          <a:xfrm>
            <a:off x="6103497" y="1575888"/>
            <a:ext cx="2377440" cy="2222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30166D-95EE-4F05-99D8-08778A0D3BFC}"/>
              </a:ext>
            </a:extLst>
          </p:cNvPr>
          <p:cNvSpPr/>
          <p:nvPr/>
        </p:nvSpPr>
        <p:spPr>
          <a:xfrm>
            <a:off x="6244173" y="3165538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dcc.Input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4BB6BE6-0AC4-4515-9DD4-CE88CAABC4FC}"/>
              </a:ext>
            </a:extLst>
          </p:cNvPr>
          <p:cNvSpPr/>
          <p:nvPr/>
        </p:nvSpPr>
        <p:spPr>
          <a:xfrm>
            <a:off x="8745476" y="2544374"/>
            <a:ext cx="2377440" cy="2222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2ADECD-4F0B-4672-A912-176C209A255E}"/>
              </a:ext>
            </a:extLst>
          </p:cNvPr>
          <p:cNvSpPr/>
          <p:nvPr/>
        </p:nvSpPr>
        <p:spPr>
          <a:xfrm>
            <a:off x="8886152" y="4134024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dcc.Button</a:t>
            </a:r>
            <a:endParaRPr lang="es-CR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BACA04-ABE4-4E91-964A-2AEEFFA1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61" y="1713620"/>
            <a:ext cx="1645796" cy="13108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5F4F24-11A5-410F-871F-281EDE1F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968" y="2686378"/>
            <a:ext cx="1000125" cy="676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04E2C3-0A19-4866-AA5F-A60C647D7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573" y="3544948"/>
            <a:ext cx="2007243" cy="3586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B621E4-8641-4D52-9BEB-EF6B1B046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682" y="1814603"/>
            <a:ext cx="1836091" cy="11636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9ADB7-8CF0-407F-98C6-35CDF5654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193" y="3209595"/>
            <a:ext cx="2096087" cy="4461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AD1708-A73F-4BB5-B7E9-8DC1520840C5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304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9" y="111967"/>
            <a:ext cx="4741506" cy="100022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20D802-1902-4086-B6EF-733CD4D15C2E}"/>
              </a:ext>
            </a:extLst>
          </p:cNvPr>
          <p:cNvSpPr txBox="1">
            <a:spLocks/>
          </p:cNvSpPr>
          <p:nvPr/>
        </p:nvSpPr>
        <p:spPr>
          <a:xfrm>
            <a:off x="819539" y="1600815"/>
            <a:ext cx="4212102" cy="37435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Let’s see an actual example in action of creating components.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Suppose you are interested in creating the following dashboard design: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How to set it up using dash?</a:t>
            </a:r>
            <a:endParaRPr lang="es-C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EED88-620B-4C35-82FB-8F48227D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41" y="1413086"/>
            <a:ext cx="6660250" cy="415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F86B04-C89B-461D-8D05-41DADEE342C3}"/>
              </a:ext>
            </a:extLst>
          </p:cNvPr>
          <p:cNvSpPr/>
          <p:nvPr/>
        </p:nvSpPr>
        <p:spPr>
          <a:xfrm>
            <a:off x="11137202" y="5086905"/>
            <a:ext cx="470517" cy="445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9F807-BAB3-43DC-98D4-612BCB062BE0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75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4594-78D0-46CE-972E-690F03A9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ACB32-56A9-4D4C-9E92-EDD7FD7AC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25967" y="1574032"/>
            <a:ext cx="6317202" cy="370993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CR" dirty="0"/>
              <a:t>My name is Jimmy Calvo Monge and I</a:t>
            </a:r>
            <a:r>
              <a:rPr lang="en-US" dirty="0"/>
              <a:t>’m a data scientist / statistician working at the MPE Statistics and Data Analysis Team, at APF TLO.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my work I develop dashboards and tools for data analysis / visualization … and I use a python library called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 </a:t>
            </a:r>
            <a:r>
              <a:rPr lang="en-US" dirty="0"/>
              <a:t> to do that.</a:t>
            </a:r>
          </a:p>
          <a:p>
            <a:endParaRPr lang="en-IL" dirty="0">
              <a:latin typeface="IntelOne Text" panose="020B0503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31D36-97D3-41DF-B875-B78414ED577D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4CDFC-4C61-45D2-AF54-48D81012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39" y="2331015"/>
            <a:ext cx="1705640" cy="1955235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50237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385318" cy="1325563"/>
          </a:xfrm>
        </p:spPr>
        <p:txBody>
          <a:bodyPr/>
          <a:lstStyle/>
          <a:p>
            <a:r>
              <a:rPr lang="en-US" dirty="0"/>
              <a:t>Developing callbacks: </a:t>
            </a:r>
            <a:br>
              <a:rPr lang="en-US" dirty="0"/>
            </a:br>
            <a:r>
              <a:rPr lang="en-US" sz="2000" dirty="0"/>
              <a:t>what’s going to happen in your dashboard?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71388-C039-4DFA-9F88-91203C4E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" y="280226"/>
            <a:ext cx="765110" cy="7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2B9773-7F23-4D3D-B82B-792372427A6D}"/>
              </a:ext>
            </a:extLst>
          </p:cNvPr>
          <p:cNvSpPr txBox="1">
            <a:spLocks/>
          </p:cNvSpPr>
          <p:nvPr/>
        </p:nvSpPr>
        <p:spPr>
          <a:xfrm>
            <a:off x="808608" y="1672434"/>
            <a:ext cx="5257801" cy="43641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All callbacks are functions with decorators over the app object.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 callback uses the input values of elements in the layout to compute the output values of other elements. 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This callback will be triggered when the input objects’ values change.</a:t>
            </a:r>
            <a:endParaRPr lang="es-CR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21456-E82D-4B28-B43C-77B4C3C78D43}"/>
              </a:ext>
            </a:extLst>
          </p:cNvPr>
          <p:cNvSpPr/>
          <p:nvPr/>
        </p:nvSpPr>
        <p:spPr>
          <a:xfrm>
            <a:off x="8475718" y="1387707"/>
            <a:ext cx="1505242" cy="1291973"/>
          </a:xfrm>
          <a:prstGeom prst="rect">
            <a:avLst/>
          </a:prstGeom>
          <a:gradFill flip="none" rotWithShape="1">
            <a:gsLst>
              <a:gs pos="0">
                <a:srgbClr val="3BABFF">
                  <a:shade val="30000"/>
                  <a:satMod val="115000"/>
                </a:srgbClr>
              </a:gs>
              <a:gs pos="50000">
                <a:srgbClr val="3BABFF">
                  <a:shade val="67500"/>
                  <a:satMod val="115000"/>
                </a:srgbClr>
              </a:gs>
              <a:gs pos="100000">
                <a:srgbClr val="3BAB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object</a:t>
            </a:r>
          </a:p>
          <a:p>
            <a:pPr algn="ctr"/>
            <a:endParaRPr lang="es-C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4EE6C-01CA-4126-8AE1-0A19A352D86F}"/>
              </a:ext>
            </a:extLst>
          </p:cNvPr>
          <p:cNvSpPr/>
          <p:nvPr/>
        </p:nvSpPr>
        <p:spPr>
          <a:xfrm>
            <a:off x="8478062" y="2315201"/>
            <a:ext cx="883920" cy="52209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endParaRPr lang="es-C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978DB-F327-4FD6-A0C1-6FE240AC8A61}"/>
              </a:ext>
            </a:extLst>
          </p:cNvPr>
          <p:cNvSpPr/>
          <p:nvPr/>
        </p:nvSpPr>
        <p:spPr>
          <a:xfrm>
            <a:off x="8475718" y="4121912"/>
            <a:ext cx="1505242" cy="1345083"/>
          </a:xfrm>
          <a:prstGeom prst="rect">
            <a:avLst/>
          </a:prstGeom>
          <a:gradFill flip="none" rotWithShape="1">
            <a:gsLst>
              <a:gs pos="0">
                <a:srgbClr val="3BABFF">
                  <a:shade val="30000"/>
                  <a:satMod val="115000"/>
                </a:srgbClr>
              </a:gs>
              <a:gs pos="50000">
                <a:srgbClr val="3BABFF">
                  <a:shade val="67500"/>
                  <a:satMod val="115000"/>
                </a:srgbClr>
              </a:gs>
              <a:gs pos="100000">
                <a:srgbClr val="3BABF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Output object</a:t>
            </a:r>
          </a:p>
          <a:p>
            <a:pPr algn="ctr"/>
            <a:endParaRPr lang="es-C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16CF6-E877-40AD-A4BC-11FA72728BE5}"/>
              </a:ext>
            </a:extLst>
          </p:cNvPr>
          <p:cNvSpPr/>
          <p:nvPr/>
        </p:nvSpPr>
        <p:spPr>
          <a:xfrm>
            <a:off x="8459310" y="4070128"/>
            <a:ext cx="883920" cy="52209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endParaRPr lang="es-CR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A84AAD4-58ED-48B2-8BD0-E35607119CF7}"/>
              </a:ext>
            </a:extLst>
          </p:cNvPr>
          <p:cNvSpPr/>
          <p:nvPr/>
        </p:nvSpPr>
        <p:spPr>
          <a:xfrm>
            <a:off x="8744176" y="2837293"/>
            <a:ext cx="253219" cy="1243209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5FF103-1897-4E47-B19B-E79E01A8829C}"/>
              </a:ext>
            </a:extLst>
          </p:cNvPr>
          <p:cNvSpPr/>
          <p:nvPr/>
        </p:nvSpPr>
        <p:spPr>
          <a:xfrm>
            <a:off x="8315111" y="3301428"/>
            <a:ext cx="1111348" cy="2941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Callback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ED097-A029-48C5-931F-956261815D1E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86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1D87C3-6297-4B12-925A-1E910348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558" y="1189152"/>
            <a:ext cx="6720442" cy="432388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454F44-6802-4246-B485-E135E9AA15FE}"/>
              </a:ext>
            </a:extLst>
          </p:cNvPr>
          <p:cNvSpPr txBox="1">
            <a:spLocks/>
          </p:cNvSpPr>
          <p:nvPr/>
        </p:nvSpPr>
        <p:spPr>
          <a:xfrm>
            <a:off x="154583" y="1386685"/>
            <a:ext cx="5075633" cy="4323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You can alter several outputs and combine various inputs as well.</a:t>
            </a:r>
          </a:p>
          <a:p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No output can be triggered by two callbacks though.</a:t>
            </a:r>
          </a:p>
          <a:p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This is a very intuitive and simple way of setting up web functionalities, however it is very powerful.</a:t>
            </a:r>
          </a:p>
          <a:p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Can you think of the possibilities?</a:t>
            </a:r>
            <a:endParaRPr lang="es-C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54897C-27C7-4B4A-8BA3-952A16BD663B}"/>
              </a:ext>
            </a:extLst>
          </p:cNvPr>
          <p:cNvSpPr/>
          <p:nvPr/>
        </p:nvSpPr>
        <p:spPr>
          <a:xfrm>
            <a:off x="10405403" y="880945"/>
            <a:ext cx="178659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callback example</a:t>
            </a:r>
            <a:endParaRPr lang="es-C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90D9D-9C7B-49D2-BEE5-77F83DCC7489}"/>
              </a:ext>
            </a:extLst>
          </p:cNvPr>
          <p:cNvSpPr/>
          <p:nvPr/>
        </p:nvSpPr>
        <p:spPr>
          <a:xfrm>
            <a:off x="9520313" y="0"/>
            <a:ext cx="267168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do you think this callback is doing?</a:t>
            </a:r>
            <a:endParaRPr lang="es-C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D4D93-758D-4568-A1D8-CED7DBAE59A8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AA57BB-CD17-4ADD-A118-0320BCDC08E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538531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Developing callbacks: </a:t>
            </a:r>
            <a:br>
              <a:rPr lang="en-US"/>
            </a:br>
            <a:r>
              <a:rPr lang="en-US" sz="2000"/>
              <a:t>what’s going to happen in your dashboard?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C82F39-6792-4E19-A05A-DCD18A00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" y="280226"/>
            <a:ext cx="765110" cy="7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Badge Question Mark with solid fill">
            <a:extLst>
              <a:ext uri="{FF2B5EF4-FFF2-40B4-BE49-F238E27FC236}">
                <a16:creationId xmlns:a16="http://schemas.microsoft.com/office/drawing/2014/main" id="{1F28A6E2-904B-4E79-B25F-209DA7A3E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4619" y="2802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32203D-7EC2-4546-A7C8-84952B9A4FE6}"/>
              </a:ext>
            </a:extLst>
          </p:cNvPr>
          <p:cNvSpPr txBox="1">
            <a:spLocks/>
          </p:cNvSpPr>
          <p:nvPr/>
        </p:nvSpPr>
        <p:spPr>
          <a:xfrm>
            <a:off x="637954" y="1692777"/>
            <a:ext cx="5257800" cy="24356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Callbacks can alter values of components, but they can also alter the layout.</a:t>
            </a:r>
          </a:p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output options could be graphs, values, or even html contents.</a:t>
            </a:r>
          </a:p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Wow, that gives us more possibilities!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318A25-EDA6-41A0-944B-741C9EA53C7B}"/>
              </a:ext>
            </a:extLst>
          </p:cNvPr>
          <p:cNvSpPr/>
          <p:nvPr/>
        </p:nvSpPr>
        <p:spPr>
          <a:xfrm>
            <a:off x="7843509" y="5010461"/>
            <a:ext cx="267168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do you think this callback is doing?</a:t>
            </a:r>
            <a:endParaRPr lang="es-CR" dirty="0"/>
          </a:p>
        </p:txBody>
      </p:sp>
      <p:pic>
        <p:nvPicPr>
          <p:cNvPr id="10" name="Graphic 9" descr="Surprised face with solid fill with solid fill">
            <a:extLst>
              <a:ext uri="{FF2B5EF4-FFF2-40B4-BE49-F238E27FC236}">
                <a16:creationId xmlns:a16="http://schemas.microsoft.com/office/drawing/2014/main" id="{E97948B3-47A7-4FDD-8895-0D20068B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2236" y="4128434"/>
            <a:ext cx="364618" cy="3646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CCA207-E224-4BBA-A208-DC70AC478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357" y="0"/>
            <a:ext cx="5320553" cy="46818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624287A-7867-436D-92B2-5C3B53E8A57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538531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Developing callbacks: </a:t>
            </a:r>
            <a:br>
              <a:rPr lang="en-US"/>
            </a:br>
            <a:r>
              <a:rPr lang="en-US" sz="2000"/>
              <a:t>what’s going to happen in your dashboard?</a:t>
            </a:r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6D6B8D-1B55-4353-86B7-065301F0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" y="280226"/>
            <a:ext cx="765110" cy="7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C74B73-26C2-4979-AE88-17AFC5DA52D9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04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62"/>
            <a:ext cx="10515600" cy="1325563"/>
          </a:xfrm>
        </p:spPr>
        <p:txBody>
          <a:bodyPr/>
          <a:lstStyle/>
          <a:p>
            <a:r>
              <a:rPr lang="en-US" dirty="0"/>
              <a:t>Developing callbacks: </a:t>
            </a:r>
            <a:br>
              <a:rPr lang="en-US" dirty="0"/>
            </a:br>
            <a:r>
              <a:rPr lang="en-US" sz="2000" dirty="0"/>
              <a:t>what’s going to happen in your dashboard?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71388-C039-4DFA-9F88-91203C4E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" y="280226"/>
            <a:ext cx="765110" cy="7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32203D-7EC2-4546-A7C8-84952B9A4FE6}"/>
              </a:ext>
            </a:extLst>
          </p:cNvPr>
          <p:cNvSpPr txBox="1">
            <a:spLocks/>
          </p:cNvSpPr>
          <p:nvPr/>
        </p:nvSpPr>
        <p:spPr>
          <a:xfrm>
            <a:off x="838200" y="2090662"/>
            <a:ext cx="5257800" cy="313542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Recommendations:</a:t>
            </a:r>
          </a:p>
          <a:p>
            <a:pPr lvl="1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Put a unique id to each element of interest in your layout.</a:t>
            </a:r>
          </a:p>
          <a:p>
            <a:pPr lvl="1"/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 the options: Input or State for callbacks when controlling the trigger of a callback.</a:t>
            </a:r>
          </a:p>
          <a:p>
            <a:pPr lvl="1"/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State option allows you to not set up a callback trigger when a particular value changes.</a:t>
            </a:r>
          </a:p>
          <a:p>
            <a:pPr lvl="1"/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318A25-EDA6-41A0-944B-741C9EA53C7B}"/>
              </a:ext>
            </a:extLst>
          </p:cNvPr>
          <p:cNvSpPr/>
          <p:nvPr/>
        </p:nvSpPr>
        <p:spPr>
          <a:xfrm>
            <a:off x="7843509" y="5010461"/>
            <a:ext cx="267168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of usage of State option.</a:t>
            </a:r>
            <a:endParaRPr lang="es-C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808AF-A906-4BA1-8346-95DDA40BF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60" y="2508254"/>
            <a:ext cx="4366383" cy="2300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FFFC71-AE46-4BB0-A4DB-55F499C07B8F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87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llustration of man working with computer. Flat design 6124352 Vector Art  at Vecteezy">
            <a:extLst>
              <a:ext uri="{FF2B5EF4-FFF2-40B4-BE49-F238E27FC236}">
                <a16:creationId xmlns:a16="http://schemas.microsoft.com/office/drawing/2014/main" id="{6C10B3F2-641B-4181-BC49-AB31CF30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53" y="266330"/>
            <a:ext cx="3033019" cy="303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EA3F53-8510-4F57-849C-FAE16F4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Advanced options: </a:t>
            </a:r>
            <a:br>
              <a:rPr lang="en-US" dirty="0"/>
            </a:br>
            <a:r>
              <a:rPr lang="en-US" sz="2000" dirty="0"/>
              <a:t>more resources at your disposal.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DFA41D-C928-420C-B553-A49CCF9A8A76}"/>
              </a:ext>
            </a:extLst>
          </p:cNvPr>
          <p:cNvSpPr/>
          <p:nvPr/>
        </p:nvSpPr>
        <p:spPr>
          <a:xfrm>
            <a:off x="1072374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800" dirty="0">
                <a:solidFill>
                  <a:schemeClr val="tx1"/>
                </a:solidFill>
              </a:rPr>
              <a:t>Memoization:</a:t>
            </a:r>
          </a:p>
          <a:p>
            <a:pPr algn="ctr"/>
            <a:r>
              <a:rPr lang="en-US" sz="1600" b="0" i="0" dirty="0">
                <a:solidFill>
                  <a:schemeClr val="tx1"/>
                </a:solidFill>
                <a:effectLst/>
              </a:rPr>
              <a:t>allows you to bypass long computations by storing the results of function calls</a:t>
            </a:r>
            <a:endParaRPr lang="es-CR" sz="1600" dirty="0">
              <a:solidFill>
                <a:schemeClr val="tx1"/>
              </a:solidFill>
            </a:endParaRPr>
          </a:p>
          <a:p>
            <a:pPr algn="ctr"/>
            <a:endParaRPr lang="es-C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070F8E2-3EA8-4AD1-8D8A-4A34A277E2CF}"/>
              </a:ext>
            </a:extLst>
          </p:cNvPr>
          <p:cNvSpPr/>
          <p:nvPr/>
        </p:nvSpPr>
        <p:spPr>
          <a:xfrm>
            <a:off x="4394103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800" dirty="0">
                <a:solidFill>
                  <a:schemeClr val="tx1"/>
                </a:solidFill>
              </a:rPr>
              <a:t>Circular Callbacks:</a:t>
            </a:r>
          </a:p>
          <a:p>
            <a:pPr algn="ctr"/>
            <a:r>
              <a:rPr lang="en-US" sz="1600" b="0" i="0" dirty="0">
                <a:solidFill>
                  <a:schemeClr val="tx1"/>
                </a:solidFill>
                <a:effectLst/>
              </a:rPr>
              <a:t>can be used to keep multiple inputs synchronized to each other.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9C56F4-C039-4906-A0E6-1EBD35AD68D9}"/>
              </a:ext>
            </a:extLst>
          </p:cNvPr>
          <p:cNvSpPr/>
          <p:nvPr/>
        </p:nvSpPr>
        <p:spPr>
          <a:xfrm>
            <a:off x="7661179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800" dirty="0">
                <a:solidFill>
                  <a:schemeClr val="tx1"/>
                </a:solidFill>
              </a:rPr>
              <a:t>Catch errors and prevent Update:</a:t>
            </a:r>
          </a:p>
          <a:p>
            <a:pPr algn="ctr"/>
            <a:r>
              <a:rPr lang="en-US" sz="1600" b="0" i="0" dirty="0">
                <a:solidFill>
                  <a:schemeClr val="tx1"/>
                </a:solidFill>
                <a:effectLst/>
              </a:rPr>
              <a:t>In certain situations, you don't want to update the callback output.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400E61-CFF3-410F-87F3-F6710A154CF9}"/>
              </a:ext>
            </a:extLst>
          </p:cNvPr>
          <p:cNvSpPr/>
          <p:nvPr/>
        </p:nvSpPr>
        <p:spPr>
          <a:xfrm>
            <a:off x="6096000" y="5871437"/>
            <a:ext cx="3518517" cy="62143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 many more: 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https://dash.plotly.com/advanced-callbacks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69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llustration of man working with computer. Flat design 6124352 Vector Art  at Vecteezy">
            <a:extLst>
              <a:ext uri="{FF2B5EF4-FFF2-40B4-BE49-F238E27FC236}">
                <a16:creationId xmlns:a16="http://schemas.microsoft.com/office/drawing/2014/main" id="{6C10B3F2-641B-4181-BC49-AB31CF30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53" y="266330"/>
            <a:ext cx="3033019" cy="303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EA3F53-8510-4F57-849C-FAE16F4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More advanced options: </a:t>
            </a:r>
            <a:br>
              <a:rPr lang="en-US" dirty="0"/>
            </a:br>
            <a:r>
              <a:rPr lang="en-US" sz="2000" dirty="0"/>
              <a:t>more resources at your disposal.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DFA41D-C928-420C-B553-A49CCF9A8A76}"/>
              </a:ext>
            </a:extLst>
          </p:cNvPr>
          <p:cNvSpPr/>
          <p:nvPr/>
        </p:nvSpPr>
        <p:spPr>
          <a:xfrm>
            <a:off x="1072374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800" dirty="0" err="1">
                <a:solidFill>
                  <a:schemeClr val="tx1"/>
                </a:solidFill>
              </a:rPr>
              <a:t>Using</a:t>
            </a:r>
            <a:r>
              <a:rPr lang="es-CR" sz="2800" dirty="0">
                <a:solidFill>
                  <a:schemeClr val="tx1"/>
                </a:solidFill>
              </a:rPr>
              <a:t> </a:t>
            </a:r>
            <a:r>
              <a:rPr lang="es-CR" sz="2800" dirty="0" err="1">
                <a:solidFill>
                  <a:schemeClr val="tx1"/>
                </a:solidFill>
              </a:rPr>
              <a:t>javascript</a:t>
            </a:r>
            <a:r>
              <a:rPr lang="es-CR" sz="2800" dirty="0">
                <a:solidFill>
                  <a:schemeClr val="tx1"/>
                </a:solidFill>
              </a:rPr>
              <a:t> </a:t>
            </a:r>
            <a:r>
              <a:rPr lang="es-CR" sz="2800" dirty="0" err="1">
                <a:solidFill>
                  <a:schemeClr val="tx1"/>
                </a:solidFill>
              </a:rPr>
              <a:t>to</a:t>
            </a:r>
            <a:r>
              <a:rPr lang="es-CR" sz="2800" dirty="0">
                <a:solidFill>
                  <a:schemeClr val="tx1"/>
                </a:solidFill>
              </a:rPr>
              <a:t> </a:t>
            </a:r>
            <a:r>
              <a:rPr lang="es-CR" sz="2800" dirty="0" err="1">
                <a:solidFill>
                  <a:schemeClr val="tx1"/>
                </a:solidFill>
              </a:rPr>
              <a:t>override</a:t>
            </a:r>
            <a:r>
              <a:rPr lang="es-CR" sz="2800" dirty="0">
                <a:solidFill>
                  <a:schemeClr val="tx1"/>
                </a:solidFill>
              </a:rPr>
              <a:t> </a:t>
            </a:r>
            <a:r>
              <a:rPr lang="es-CR" sz="2800" dirty="0" err="1">
                <a:solidFill>
                  <a:schemeClr val="tx1"/>
                </a:solidFill>
              </a:rPr>
              <a:t>Dash</a:t>
            </a:r>
            <a:r>
              <a:rPr lang="es-CR" sz="2800" dirty="0">
                <a:solidFill>
                  <a:schemeClr val="tx1"/>
                </a:solidFill>
              </a:rPr>
              <a:t> </a:t>
            </a:r>
            <a:r>
              <a:rPr lang="es-CR" sz="2800" dirty="0" err="1">
                <a:solidFill>
                  <a:schemeClr val="tx1"/>
                </a:solidFill>
              </a:rPr>
              <a:t>template</a:t>
            </a:r>
            <a:r>
              <a:rPr lang="es-CR" sz="2800" dirty="0">
                <a:solidFill>
                  <a:schemeClr val="tx1"/>
                </a:solidFill>
              </a:rPr>
              <a:t>.</a:t>
            </a:r>
            <a:endParaRPr lang="es-C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070F8E2-3EA8-4AD1-8D8A-4A34A277E2CF}"/>
              </a:ext>
            </a:extLst>
          </p:cNvPr>
          <p:cNvSpPr/>
          <p:nvPr/>
        </p:nvSpPr>
        <p:spPr>
          <a:xfrm>
            <a:off x="4394103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Using further extensions as dash </a:t>
            </a:r>
            <a:r>
              <a:rPr lang="en-US" sz="2800" dirty="0" err="1">
                <a:solidFill>
                  <a:schemeClr val="tx1"/>
                </a:solidFill>
              </a:rPr>
              <a:t>datatables</a:t>
            </a:r>
            <a:r>
              <a:rPr lang="en-US" sz="2800" dirty="0">
                <a:solidFill>
                  <a:schemeClr val="tx1"/>
                </a:solidFill>
              </a:rPr>
              <a:t> or dash tabulator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9C56F4-C039-4906-A0E6-1EBD35AD68D9}"/>
              </a:ext>
            </a:extLst>
          </p:cNvPr>
          <p:cNvSpPr/>
          <p:nvPr/>
        </p:nvSpPr>
        <p:spPr>
          <a:xfrm>
            <a:off x="7661179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Upload and Download files</a:t>
            </a:r>
            <a:endParaRPr lang="es-C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4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9EA3F53-8510-4F57-849C-FAE16F4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246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Suggested scaffolding for your application.</a:t>
            </a:r>
            <a:endParaRPr lang="en-IL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A4E195-B7F4-4603-B231-A3C441D62B82}"/>
              </a:ext>
            </a:extLst>
          </p:cNvPr>
          <p:cNvSpPr txBox="1">
            <a:spLocks/>
          </p:cNvSpPr>
          <p:nvPr/>
        </p:nvSpPr>
        <p:spPr>
          <a:xfrm>
            <a:off x="1539536" y="1754603"/>
            <a:ext cx="4971757" cy="4561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When dashboards increase in complexity using one script can be inefficient.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You should spread the layout-callbacks concerns in different folders.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This is the suggested approach to use:</a:t>
            </a:r>
            <a:endParaRPr lang="es-C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BF429-0EF1-4DBD-8151-B39594C4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85" y="1690688"/>
            <a:ext cx="3610246" cy="4188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94EF7E-1CF3-4508-AA8D-484BA06FCF86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59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A09565-2B1F-4F6A-A49D-F3AFD6C9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309" y="3242275"/>
            <a:ext cx="2650622" cy="25033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EA3F53-8510-4F57-849C-FAE16F4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246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Publishing a dash app at intel.</a:t>
            </a:r>
            <a:endParaRPr lang="en-IL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A4E195-B7F4-4603-B231-A3C441D62B82}"/>
              </a:ext>
            </a:extLst>
          </p:cNvPr>
          <p:cNvSpPr txBox="1">
            <a:spLocks/>
          </p:cNvSpPr>
          <p:nvPr/>
        </p:nvSpPr>
        <p:spPr>
          <a:xfrm>
            <a:off x="1539536" y="1754603"/>
            <a:ext cx="4971757" cy="4561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Using Cloud Foundry’s python build pack it’s relatively simple to deploy a dash app under an application org.</a:t>
            </a:r>
          </a:p>
          <a:p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Check out Sarah Hedberg’s presentation: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Hosting a dashboard through Intel Cloud Foundry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s-C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082B0-E322-4E0B-B6EA-9CEE8960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443" y="1233267"/>
            <a:ext cx="2181225" cy="447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891-36C7-47F6-829F-237D8470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573" y="1690688"/>
            <a:ext cx="5154095" cy="1134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6DD09F-FB3F-40EC-9149-5F1AFA91D128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460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2EB4-AC9A-4139-887F-D533D68B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103485" cy="630315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CF99A-7846-4ED3-8BC9-7D8D61C595DA}"/>
              </a:ext>
            </a:extLst>
          </p:cNvPr>
          <p:cNvSpPr txBox="1"/>
          <p:nvPr/>
        </p:nvSpPr>
        <p:spPr>
          <a:xfrm>
            <a:off x="3284738" y="1459781"/>
            <a:ext cx="4918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https://dash.plotly.com/introduction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https://dashcheatsheet.pythonanywhere.com/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44FEA-875D-40F9-AF5D-0CA4E6CAE4F1}"/>
              </a:ext>
            </a:extLst>
          </p:cNvPr>
          <p:cNvSpPr txBox="1"/>
          <p:nvPr/>
        </p:nvSpPr>
        <p:spPr>
          <a:xfrm>
            <a:off x="4725658" y="1503147"/>
            <a:ext cx="208625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Install python</a:t>
            </a:r>
          </a:p>
        </p:txBody>
      </p:sp>
      <p:pic>
        <p:nvPicPr>
          <p:cNvPr id="1028" name="Picture 4" descr="holy family catholic church&#10;">
            <a:extLst>
              <a:ext uri="{FF2B5EF4-FFF2-40B4-BE49-F238E27FC236}">
                <a16:creationId xmlns:a16="http://schemas.microsoft.com/office/drawing/2014/main" id="{7C4A88A7-3E19-4CFF-8906-3965FCBA9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085" y="1159941"/>
            <a:ext cx="569560" cy="5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fining Data Visualization Through 6 Simple Charts | Boost Labs">
            <a:extLst>
              <a:ext uri="{FF2B5EF4-FFF2-40B4-BE49-F238E27FC236}">
                <a16:creationId xmlns:a16="http://schemas.microsoft.com/office/drawing/2014/main" id="{838B8719-3A98-4BD2-96D0-0E75E905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645" y="137094"/>
            <a:ext cx="3479541" cy="2215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730994-86CA-454E-956C-4C6DF673EE0A}"/>
              </a:ext>
            </a:extLst>
          </p:cNvPr>
          <p:cNvSpPr txBox="1"/>
          <p:nvPr/>
        </p:nvSpPr>
        <p:spPr>
          <a:xfrm>
            <a:off x="4554763" y="2917165"/>
            <a:ext cx="242804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dash documentation</a:t>
            </a:r>
          </a:p>
        </p:txBody>
      </p:sp>
      <p:pic>
        <p:nvPicPr>
          <p:cNvPr id="13" name="Picture 8" descr="Data Visualization with Python Dash | (日本語) 株式会社ブリスウェル ベトナム">
            <a:extLst>
              <a:ext uri="{FF2B5EF4-FFF2-40B4-BE49-F238E27FC236}">
                <a16:creationId xmlns:a16="http://schemas.microsoft.com/office/drawing/2014/main" id="{90D2C6B5-2215-47FE-998F-5B42CF54B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10" y="2997756"/>
            <a:ext cx="1228742" cy="55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EDA627-0D6D-4F55-B884-CACD99F9816E}"/>
              </a:ext>
            </a:extLst>
          </p:cNvPr>
          <p:cNvSpPr txBox="1"/>
          <p:nvPr/>
        </p:nvSpPr>
        <p:spPr>
          <a:xfrm>
            <a:off x="4035165" y="4110586"/>
            <a:ext cx="3467237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Dash bootstrap components cheat sheet/ link-tree</a:t>
            </a:r>
          </a:p>
        </p:txBody>
      </p:sp>
      <p:pic>
        <p:nvPicPr>
          <p:cNvPr id="15" name="Picture 2" descr="Logo design for bootstrap · Issue #2350 · ng-bootstrap/ng-bootstrap · GitHub">
            <a:extLst>
              <a:ext uri="{FF2B5EF4-FFF2-40B4-BE49-F238E27FC236}">
                <a16:creationId xmlns:a16="http://schemas.microsoft.com/office/drawing/2014/main" id="{CF185FED-1C6B-47BD-9ADC-931CCED24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71" y="4265440"/>
            <a:ext cx="623718" cy="52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396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E8EFE4-1EA5-4D94-AD6E-1D0A9273C20E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ntelOne Display Light" panose="020B0403020203020204" pitchFamily="34" charset="0"/>
              </a:rPr>
              <a:t>NAME OF SESSION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043698-286B-461C-B4CD-C177CB6B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  <a:endParaRPr lang="en-I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0D42E-CEAA-40AD-8999-8A681DE0AF6E}"/>
              </a:ext>
            </a:extLst>
          </p:cNvPr>
          <p:cNvSpPr txBox="1">
            <a:spLocks/>
          </p:cNvSpPr>
          <p:nvPr/>
        </p:nvSpPr>
        <p:spPr>
          <a:xfrm>
            <a:off x="1539536" y="1754603"/>
            <a:ext cx="7533443" cy="4561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 hope that with this presentation you were able to: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Acknowledge the advantages of using dash for the creation of dashboards.</a:t>
            </a:r>
          </a:p>
          <a:p>
            <a:pPr lvl="1"/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Understand the basic layout-callback model behind dash.</a:t>
            </a:r>
          </a:p>
          <a:p>
            <a:pPr lvl="1"/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Become familiar with layout and callback construction at a basic level.</a:t>
            </a:r>
          </a:p>
          <a:p>
            <a:endParaRPr lang="es-C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7F1E5C3-95FE-4CE8-95A2-D9314CD40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22" y="3011751"/>
            <a:ext cx="673228" cy="673228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AFEAFEC-773A-4D22-B4F0-62C8C205E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22" y="3852163"/>
            <a:ext cx="673228" cy="67322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BBFFD17-ABB5-492D-BF49-D646D0028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22" y="4665944"/>
            <a:ext cx="673228" cy="6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3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4594-78D0-46CE-972E-690F03A9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ACB32-56A9-4D4C-9E92-EDD7FD7AC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175462"/>
            <a:ext cx="9827580" cy="3709936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latin typeface="IntelOne Text" panose="020B0503020203020204" pitchFamily="34" charset="0"/>
              </a:rPr>
              <a:t>Do you have python experience?</a:t>
            </a:r>
          </a:p>
          <a:p>
            <a:endParaRPr lang="en-US" sz="2000" dirty="0">
              <a:latin typeface="IntelOne Text" panose="020B0503020203020204" pitchFamily="34" charset="0"/>
            </a:endParaRPr>
          </a:p>
          <a:p>
            <a:r>
              <a:rPr lang="en-US" sz="2000" dirty="0">
                <a:latin typeface="IntelOne Text" panose="020B0503020203020204" pitchFamily="34" charset="0"/>
              </a:rPr>
              <a:t>Have you developed or helped in the development of a dashboard/data visualization tool at Intel?</a:t>
            </a:r>
          </a:p>
          <a:p>
            <a:r>
              <a:rPr lang="en-US" sz="2000" dirty="0">
                <a:latin typeface="IntelOne Text" panose="020B0503020203020204" pitchFamily="34" charset="0"/>
              </a:rPr>
              <a:t>If yes, what technologies have you used?</a:t>
            </a:r>
          </a:p>
          <a:p>
            <a:endParaRPr lang="en-US" sz="2000" dirty="0">
              <a:latin typeface="IntelOne Text" panose="020B0503020203020204" pitchFamily="34" charset="0"/>
            </a:endParaRPr>
          </a:p>
          <a:p>
            <a:r>
              <a:rPr lang="en-US" sz="2000" dirty="0">
                <a:latin typeface="IntelOne Text" panose="020B0503020203020204" pitchFamily="34" charset="0"/>
              </a:rPr>
              <a:t>Have you been a client of a data visualization tool here at intel? Which one(s)?</a:t>
            </a:r>
            <a:endParaRPr lang="en-IL" sz="2000" dirty="0">
              <a:latin typeface="IntelOne Text" panose="020B0503020203020204" pitchFamily="34" charset="0"/>
            </a:endParaRPr>
          </a:p>
        </p:txBody>
      </p:sp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3102F363-5E83-43AB-997E-9F1D1D046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9888" y="75358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2798A-4974-4A3C-B905-9455E3154843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50BE3-6B35-4E18-8675-F333B4CFA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796" y="77995"/>
            <a:ext cx="1455933" cy="1446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801B7E-7550-4619-9CD3-AA8503F34707}"/>
              </a:ext>
            </a:extLst>
          </p:cNvPr>
          <p:cNvSpPr txBox="1"/>
          <p:nvPr/>
        </p:nvSpPr>
        <p:spPr>
          <a:xfrm>
            <a:off x="7499598" y="887620"/>
            <a:ext cx="248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b="1" dirty="0" err="1"/>
              <a:t>Join</a:t>
            </a:r>
            <a:r>
              <a:rPr lang="es-CR" b="1" dirty="0"/>
              <a:t> at </a:t>
            </a:r>
            <a:r>
              <a:rPr lang="es-CR" b="1" dirty="0" err="1"/>
              <a:t>slido</a:t>
            </a:r>
            <a:r>
              <a:rPr lang="es-CR" b="1" dirty="0"/>
              <a:t> #3744255</a:t>
            </a:r>
          </a:p>
          <a:p>
            <a:r>
              <a:rPr lang="en-US" b="1" dirty="0"/>
              <a:t>https://www.slido.com/</a:t>
            </a:r>
          </a:p>
        </p:txBody>
      </p:sp>
    </p:spTree>
    <p:extLst>
      <p:ext uri="{BB962C8B-B14F-4D97-AF65-F5344CB8AC3E}">
        <p14:creationId xmlns:p14="http://schemas.microsoft.com/office/powerpoint/2010/main" val="3887134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4594-78D0-46CE-972E-690F03A9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68" y="319961"/>
            <a:ext cx="6796897" cy="1809621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Share Your Input</a:t>
            </a:r>
            <a:endParaRPr lang="en-IL" sz="6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ACB32-56A9-4D4C-9E92-EDD7FD7AC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1568" y="1979224"/>
            <a:ext cx="5540375" cy="37099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lOne Text" panose="020B0503020203020204" pitchFamily="34" charset="0"/>
              </a:rPr>
              <a:t>We need YOUR feedback to improve for next time!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IntelOne Text" panose="020B0503020203020204" pitchFamily="34" charset="0"/>
            </a:endParaRPr>
          </a:p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  <a:latin typeface="IntelOne Text" panose="020B0503020203020204" pitchFamily="34" charset="0"/>
              </a:rPr>
              <a:t>Please tell us how we did:</a:t>
            </a:r>
          </a:p>
          <a:p>
            <a:pPr marL="0" indent="0">
              <a:buNone/>
            </a:pPr>
            <a:r>
              <a:rPr lang="en-US" sz="3600">
                <a:solidFill>
                  <a:srgbClr val="00B0F0"/>
                </a:solidFill>
                <a:latin typeface="IntelOne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goto/MPEUsurvey</a:t>
            </a:r>
            <a:endParaRPr lang="en-IL" sz="3600">
              <a:solidFill>
                <a:srgbClr val="00B0F0"/>
              </a:solidFill>
              <a:latin typeface="IntelOne Text" panose="020B0503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31D36-97D3-41DF-B875-B78414ED577D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Light" panose="020B0403020203020204" pitchFamily="34" charset="0"/>
                <a:ea typeface="+mn-ea"/>
                <a:cs typeface="+mn-cs"/>
              </a:rPr>
              <a:t>MPE Global University Survey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11365-9CF8-470E-821D-65DE5A95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4243" y="1475370"/>
            <a:ext cx="2659024" cy="26590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C8D174-B07D-4712-A3EA-8D682721A4FB}"/>
              </a:ext>
            </a:extLst>
          </p:cNvPr>
          <p:cNvSpPr txBox="1">
            <a:spLocks/>
          </p:cNvSpPr>
          <p:nvPr/>
        </p:nvSpPr>
        <p:spPr>
          <a:xfrm>
            <a:off x="7840161" y="4030645"/>
            <a:ext cx="3514379" cy="1809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92D050"/>
                </a:solidFill>
              </a:rPr>
              <a:t>goto/mpestats</a:t>
            </a:r>
            <a:endParaRPr lang="en-IL" sz="4000" dirty="0">
              <a:solidFill>
                <a:srgbClr val="92D050"/>
              </a:solidFill>
            </a:endParaRPr>
          </a:p>
        </p:txBody>
      </p:sp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7D98880-A6EF-4FFF-A335-FEE4400F8D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672" y="4303291"/>
            <a:ext cx="1264328" cy="12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7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A450F-5661-49B8-A2CF-C2FBBE5C6AC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E7463-AB29-4C50-B2ED-11109F9EC4A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787166-6387-4808-AA73-37BC2502B56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Do you have experience coding in python?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7F338-6F22-455D-9CDC-75620F27860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dirty="0">
                <a:solidFill>
                  <a:srgbClr val="5B5B5B"/>
                </a:solidFill>
              </a:rPr>
              <a:t>ⓘ</a:t>
            </a:r>
            <a:r>
              <a:rPr lang="en-US" sz="1400" dirty="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16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A2491-85E1-4F57-BDC8-B82B4995FB3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63071-13E8-489E-B4FE-DBAFE949A6E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C90DAD-6F83-408E-9B94-8C16D73061A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Have you developed or helped in the development of a dashboard/data visualization tool at Intel?
If yes, what technologies have you used to create dashboards?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04E24-B3E6-429F-8D5E-1DFD6AEB46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18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377F5-92FE-4B1A-9544-283D7CD9DFB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D6354-A6D5-4D8B-A9E9-E7B9832C6F2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15EF6C-DAA3-4ADA-B73C-A206D692FA6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Have you been a client of a data visualization tool here at Intel? Which one(s)?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7C4064-2AED-4879-8AD3-014A699AEF6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23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E301-F4C9-484A-AA52-0B4BDE96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using dash: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A00B60-2361-4E3E-87DF-AF103463BB1D}"/>
              </a:ext>
            </a:extLst>
          </p:cNvPr>
          <p:cNvSpPr txBox="1">
            <a:spLocks/>
          </p:cNvSpPr>
          <p:nvPr/>
        </p:nvSpPr>
        <p:spPr>
          <a:xfrm>
            <a:off x="838200" y="1130450"/>
            <a:ext cx="10515600" cy="4270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/>
              <a:t>You might have seen our morning presentation about WANDA. This is a PPV data dashboard done completely in dash.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400" dirty="0"/>
              <a:t>Another tool in the TLO Office is the STCS dashboard. This is done to quantify and visualize scan data.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FE4A6-48C5-4D81-8148-052A452D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920" y="2169794"/>
            <a:ext cx="1589101" cy="15571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C7416-98AB-42AA-9C08-9DE4F7E5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90" y="4776982"/>
            <a:ext cx="4806335" cy="623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0C1D7-0B3D-4E76-BB6C-D44D7B86C8F6}"/>
              </a:ext>
            </a:extLst>
          </p:cNvPr>
          <p:cNvSpPr txBox="1"/>
          <p:nvPr/>
        </p:nvSpPr>
        <p:spPr>
          <a:xfrm>
            <a:off x="10138299" y="2752078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goto/wanda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D25F1-6433-4C76-9738-5ECA4B993B77}"/>
              </a:ext>
            </a:extLst>
          </p:cNvPr>
          <p:cNvSpPr txBox="1"/>
          <p:nvPr/>
        </p:nvSpPr>
        <p:spPr>
          <a:xfrm>
            <a:off x="10271464" y="4904129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goto/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stcs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A8307-640E-4517-B429-900BAA63F1FE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48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E301-F4C9-484A-AA52-0B4BDE96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giving this talk?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A00B60-2361-4E3E-87DF-AF103463BB1D}"/>
              </a:ext>
            </a:extLst>
          </p:cNvPr>
          <p:cNvSpPr txBox="1">
            <a:spLocks/>
          </p:cNvSpPr>
          <p:nvPr/>
        </p:nvSpPr>
        <p:spPr>
          <a:xfrm>
            <a:off x="838200" y="1130450"/>
            <a:ext cx="5456068" cy="4270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dirty="0"/>
              <a:t>Dash has been useful for our teams in developing these tools.</a:t>
            </a:r>
          </a:p>
          <a:p>
            <a:pPr marL="0" indent="0">
              <a:buNone/>
            </a:pPr>
            <a:endParaRPr lang="es-CR" sz="2000" dirty="0"/>
          </a:p>
          <a:p>
            <a:r>
              <a:rPr lang="es-CR" sz="2000" dirty="0"/>
              <a:t>Through </a:t>
            </a:r>
            <a:r>
              <a:rPr lang="es-CR" sz="2000" dirty="0" err="1"/>
              <a:t>dash</a:t>
            </a:r>
            <a:r>
              <a:rPr lang="es-CR" sz="2000" dirty="0"/>
              <a:t> </a:t>
            </a:r>
            <a:r>
              <a:rPr lang="es-CR" sz="2000" dirty="0" err="1"/>
              <a:t>we</a:t>
            </a:r>
            <a:r>
              <a:rPr lang="es-CR" sz="2000" dirty="0"/>
              <a:t> </a:t>
            </a:r>
            <a:r>
              <a:rPr lang="es-CR" sz="2000" dirty="0" err="1"/>
              <a:t>were</a:t>
            </a:r>
            <a:r>
              <a:rPr lang="es-CR" sz="2000" dirty="0"/>
              <a:t> </a:t>
            </a:r>
            <a:r>
              <a:rPr lang="es-CR" sz="2000" dirty="0" err="1"/>
              <a:t>able</a:t>
            </a:r>
            <a:r>
              <a:rPr lang="es-CR" sz="2000" dirty="0"/>
              <a:t> </a:t>
            </a:r>
            <a:r>
              <a:rPr lang="es-CR" sz="2000" dirty="0" err="1"/>
              <a:t>to</a:t>
            </a:r>
            <a:r>
              <a:rPr lang="es-CR" sz="2000" dirty="0"/>
              <a:t> </a:t>
            </a:r>
            <a:r>
              <a:rPr lang="es-CR" sz="2000" dirty="0" err="1"/>
              <a:t>solve</a:t>
            </a:r>
            <a:r>
              <a:rPr lang="es-CR" sz="2000" dirty="0"/>
              <a:t> some </a:t>
            </a:r>
            <a:r>
              <a:rPr lang="es-CR" sz="2000" dirty="0" err="1"/>
              <a:t>visualization</a:t>
            </a:r>
            <a:r>
              <a:rPr lang="es-CR" sz="2000" dirty="0"/>
              <a:t> and UX </a:t>
            </a:r>
            <a:r>
              <a:rPr lang="es-CR" sz="2000" dirty="0" err="1"/>
              <a:t>requirements</a:t>
            </a:r>
            <a:r>
              <a:rPr lang="es-CR" sz="2000" dirty="0"/>
              <a:t>. </a:t>
            </a:r>
            <a:r>
              <a:rPr lang="es-CR" sz="2000" dirty="0" err="1"/>
              <a:t>We</a:t>
            </a:r>
            <a:r>
              <a:rPr lang="es-CR" sz="2000" dirty="0"/>
              <a:t> </a:t>
            </a:r>
            <a:r>
              <a:rPr lang="es-CR" sz="2000" dirty="0" err="1"/>
              <a:t>have</a:t>
            </a:r>
            <a:r>
              <a:rPr lang="es-CR" sz="2000" dirty="0"/>
              <a:t> </a:t>
            </a:r>
            <a:r>
              <a:rPr lang="es-CR" sz="2000" dirty="0" err="1"/>
              <a:t>expanded</a:t>
            </a:r>
            <a:r>
              <a:rPr lang="es-CR" sz="2000" dirty="0"/>
              <a:t> </a:t>
            </a:r>
            <a:r>
              <a:rPr lang="es-CR" sz="2000" dirty="0" err="1"/>
              <a:t>our</a:t>
            </a:r>
            <a:r>
              <a:rPr lang="es-CR" sz="2000" dirty="0"/>
              <a:t> </a:t>
            </a:r>
            <a:r>
              <a:rPr lang="es-CR" sz="2000" dirty="0" err="1"/>
              <a:t>tool’s</a:t>
            </a:r>
            <a:r>
              <a:rPr lang="es-CR" sz="2000" dirty="0"/>
              <a:t> </a:t>
            </a:r>
            <a:r>
              <a:rPr lang="es-CR" sz="2000" dirty="0" err="1"/>
              <a:t>capabilites</a:t>
            </a:r>
            <a:r>
              <a:rPr lang="es-CR" sz="2000" dirty="0"/>
              <a:t>.</a:t>
            </a:r>
          </a:p>
          <a:p>
            <a:endParaRPr lang="es-CR" sz="2000" dirty="0"/>
          </a:p>
          <a:p>
            <a:r>
              <a:rPr lang="es-CR" sz="2000" dirty="0" err="1"/>
              <a:t>Hence</a:t>
            </a:r>
            <a:r>
              <a:rPr lang="es-CR" sz="2000" dirty="0"/>
              <a:t>, </a:t>
            </a:r>
            <a:r>
              <a:rPr lang="es-CR" sz="2000" dirty="0" err="1"/>
              <a:t>today</a:t>
            </a:r>
            <a:r>
              <a:rPr lang="es-CR" sz="2000" dirty="0"/>
              <a:t> I </a:t>
            </a:r>
            <a:r>
              <a:rPr lang="es-CR" sz="2000" dirty="0" err="1"/>
              <a:t>would</a:t>
            </a:r>
            <a:r>
              <a:rPr lang="es-CR" sz="2000" dirty="0"/>
              <a:t> </a:t>
            </a:r>
            <a:r>
              <a:rPr lang="es-CR" sz="2000" dirty="0" err="1"/>
              <a:t>like</a:t>
            </a:r>
            <a:r>
              <a:rPr lang="es-CR" sz="2000" dirty="0"/>
              <a:t> </a:t>
            </a:r>
            <a:r>
              <a:rPr lang="es-CR" sz="2000" dirty="0" err="1"/>
              <a:t>to</a:t>
            </a:r>
            <a:r>
              <a:rPr lang="es-CR" sz="2000" dirty="0"/>
              <a:t> share </a:t>
            </a:r>
            <a:r>
              <a:rPr lang="es-CR" sz="2000" dirty="0" err="1"/>
              <a:t>the</a:t>
            </a:r>
            <a:r>
              <a:rPr lang="es-CR" sz="2000" dirty="0"/>
              <a:t> </a:t>
            </a:r>
            <a:r>
              <a:rPr lang="es-CR" sz="2000" dirty="0" err="1"/>
              <a:t>advantages</a:t>
            </a:r>
            <a:r>
              <a:rPr lang="es-CR" sz="2000" dirty="0"/>
              <a:t>, </a:t>
            </a:r>
            <a:r>
              <a:rPr lang="es-CR" sz="2000" dirty="0" err="1"/>
              <a:t>basic</a:t>
            </a:r>
            <a:r>
              <a:rPr lang="es-CR" sz="2000" dirty="0"/>
              <a:t> </a:t>
            </a:r>
            <a:r>
              <a:rPr lang="es-CR" sz="2000" dirty="0" err="1"/>
              <a:t>usage</a:t>
            </a:r>
            <a:r>
              <a:rPr lang="es-CR" sz="2000" dirty="0"/>
              <a:t> and </a:t>
            </a:r>
            <a:r>
              <a:rPr lang="es-CR" sz="2000" dirty="0" err="1"/>
              <a:t>our</a:t>
            </a:r>
            <a:r>
              <a:rPr lang="es-CR" sz="2000" dirty="0"/>
              <a:t> </a:t>
            </a:r>
            <a:r>
              <a:rPr lang="es-CR" sz="2000" dirty="0" err="1"/>
              <a:t>experiences</a:t>
            </a:r>
            <a:r>
              <a:rPr lang="es-CR" sz="2000" dirty="0"/>
              <a:t> </a:t>
            </a:r>
            <a:r>
              <a:rPr lang="es-CR" sz="2000" dirty="0" err="1"/>
              <a:t>with</a:t>
            </a:r>
            <a:r>
              <a:rPr lang="es-CR" sz="2000" dirty="0"/>
              <a:t> </a:t>
            </a:r>
            <a:r>
              <a:rPr lang="es-CR" sz="2000" dirty="0" err="1"/>
              <a:t>dash</a:t>
            </a:r>
            <a:r>
              <a:rPr lang="es-CR" sz="2000" dirty="0"/>
              <a:t>.</a:t>
            </a:r>
          </a:p>
        </p:txBody>
      </p:sp>
      <p:pic>
        <p:nvPicPr>
          <p:cNvPr id="10" name="Picture 8" descr="Data Visualization with Python Dash | (日本語) 株式会社ブリスウェル ベトナム">
            <a:extLst>
              <a:ext uri="{FF2B5EF4-FFF2-40B4-BE49-F238E27FC236}">
                <a16:creationId xmlns:a16="http://schemas.microsoft.com/office/drawing/2014/main" id="{1E90D0DA-F48D-4F38-B723-52C3BE256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05" y="590089"/>
            <a:ext cx="2451334" cy="110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D4AD8-1638-42D2-AE6F-53BD0C8B9883}"/>
              </a:ext>
            </a:extLst>
          </p:cNvPr>
          <p:cNvSpPr txBox="1"/>
          <p:nvPr/>
        </p:nvSpPr>
        <p:spPr>
          <a:xfrm>
            <a:off x="4884568" y="5908100"/>
            <a:ext cx="554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 dash in python</a:t>
            </a:r>
            <a:endParaRPr lang="en-US" sz="1600" dirty="0">
              <a:solidFill>
                <a:schemeClr val="bg1"/>
              </a:solidFill>
              <a:latin typeface="IntelOne Display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74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8c650e8-73ce-4a81-aa6d-70d5656e6166"/>
  <p:tag name="SLIDO_EVENT_SECTION_UUID" val="5518afc2-2c88-4735-8e96-92c87e9c5be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g0NDM2OTh9"/>
  <p:tag name="SLIDO_TYPE" val="SlidoPoll"/>
  <p:tag name="SLIDO_POLL_UUID" val="bd7edfc0-bcf2-4f18-ab7c-b29ef70b9b05"/>
  <p:tag name="SLIDO_TIMELINE" val="W3sicG9sbFF1ZXN0aW9uVXVpZCI6IjYwMDQxMmYzLWYzNmQtNDBhOS04ODZiLWUxZDQxNTIxYzlkNiIsInNob3dSZXN1bHRzIjp0cnVlLCJzaG93Q29ycmVjdEFuc3dlcnMiOmZhbHNlLCJ2b3RpbmdMb2NrZWQiOmZhbHNlfV0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g0NDM2NjR9"/>
  <p:tag name="SLIDO_TYPE" val="SlidoPoll"/>
  <p:tag name="SLIDO_POLL_UUID" val="f30f304b-c1b3-46bd-bf44-402d39829fcf"/>
  <p:tag name="SLIDO_TIMELINE" val="W3sicG9sbFF1ZXN0aW9uVXVpZCI6IjhhYmY4NTQzLTg0ZDMtNDA4ZS1iZWNkLTkzNDgwMDMyM2RjZC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jg0NDM2OTB9"/>
  <p:tag name="SLIDO_TYPE" val="SlidoPoll"/>
  <p:tag name="SLIDO_POLL_UUID" val="94c1fba4-f462-4166-9ebc-0a9a09223833"/>
  <p:tag name="SLIDO_TIMELINE" val="W3sicG9sbFF1ZXN0aW9uVXVpZCI6ImFkNTIxNjUwLWZmNTItNGM0Ny04OGM2LTMzNzg5M2QxNDU1YyIsInNob3dSZXN1bHRzIjp0cnVlLCJzaG93Q29ycmVjdEFuc3dlcnMiOmZhbHNlLCJ2b3RpbmdMb2NrZWQiOmZhbHN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heme/theme1.xml><?xml version="1.0" encoding="utf-8"?>
<a:theme xmlns:a="http://schemas.openxmlformats.org/drawingml/2006/main" name="Custom Design">
  <a:themeElements>
    <a:clrScheme name="Custom 1">
      <a:dk1>
        <a:srgbClr val="FFFFFF"/>
      </a:dk1>
      <a:lt1>
        <a:srgbClr val="E7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ustom Design">
  <a:themeElements>
    <a:clrScheme name="Custom 1">
      <a:dk1>
        <a:srgbClr val="FFFFFF"/>
      </a:dk1>
      <a:lt1>
        <a:srgbClr val="E7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Custom Design">
  <a:themeElements>
    <a:clrScheme name="Custom 1">
      <a:dk1>
        <a:srgbClr val="FFFFFF"/>
      </a:dk1>
      <a:lt1>
        <a:srgbClr val="E7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E808A17536A344925740C25727FB17" ma:contentTypeVersion="14" ma:contentTypeDescription="Create a new document." ma:contentTypeScope="" ma:versionID="c585dfcde07bc7a6cd750ebf768ad12b">
  <xsd:schema xmlns:xsd="http://www.w3.org/2001/XMLSchema" xmlns:xs="http://www.w3.org/2001/XMLSchema" xmlns:p="http://schemas.microsoft.com/office/2006/metadata/properties" xmlns:ns3="c1f12bb5-903e-4a78-81a2-a8b8c3f9bca6" xmlns:ns4="31e30f2c-0a6b-4efc-b2a3-4655ad1e0c46" targetNamespace="http://schemas.microsoft.com/office/2006/metadata/properties" ma:root="true" ma:fieldsID="9030ac0470e136b170ebae3d7cca41df" ns3:_="" ns4:_="">
    <xsd:import namespace="c1f12bb5-903e-4a78-81a2-a8b8c3f9bca6"/>
    <xsd:import namespace="31e30f2c-0a6b-4efc-b2a3-4655ad1e0c4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12bb5-903e-4a78-81a2-a8b8c3f9bca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e30f2c-0a6b-4efc-b2a3-4655ad1e0c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9A43C1-30EC-4385-99AC-C2E4A696ACAF}">
  <ds:schemaRefs>
    <ds:schemaRef ds:uri="31e30f2c-0a6b-4efc-b2a3-4655ad1e0c46"/>
    <ds:schemaRef ds:uri="c1f12bb5-903e-4a78-81a2-a8b8c3f9bc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6AE491-B2EB-4206-BBEF-61AC1D1DA6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FFA05C-7914-4633-9238-7A4FBEB215A4}">
  <ds:schemaRefs>
    <ds:schemaRef ds:uri="31e30f2c-0a6b-4efc-b2a3-4655ad1e0c46"/>
    <ds:schemaRef ds:uri="c1f12bb5-903e-4a78-81a2-a8b8c3f9bc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</TotalTime>
  <Words>2212</Words>
  <Application>Microsoft Office PowerPoint</Application>
  <PresentationFormat>Widescreen</PresentationFormat>
  <Paragraphs>338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40</vt:i4>
      </vt:variant>
    </vt:vector>
  </HeadingPairs>
  <TitlesOfParts>
    <vt:vector size="58" baseType="lpstr">
      <vt:lpstr>Arial</vt:lpstr>
      <vt:lpstr>Calibri</vt:lpstr>
      <vt:lpstr>DM Mono</vt:lpstr>
      <vt:lpstr>IntelOne Display Light</vt:lpstr>
      <vt:lpstr>IntelOne Display Regular</vt:lpstr>
      <vt:lpstr>IntelOne Text</vt:lpstr>
      <vt:lpstr>Open Sans</vt:lpstr>
      <vt:lpstr>Wingdings</vt:lpstr>
      <vt:lpstr>Custom Design</vt:lpstr>
      <vt:lpstr>4_Custom Design</vt:lpstr>
      <vt:lpstr>1_Custom Design</vt:lpstr>
      <vt:lpstr>2_Custom Design</vt:lpstr>
      <vt:lpstr>3_Custom Design</vt:lpstr>
      <vt:lpstr>5_Custom Design</vt:lpstr>
      <vt:lpstr>6_Custom Design</vt:lpstr>
      <vt:lpstr>8_Custom Design</vt:lpstr>
      <vt:lpstr>10_Custom Design</vt:lpstr>
      <vt:lpstr>11_Custom Design</vt:lpstr>
      <vt:lpstr>Hello!</vt:lpstr>
      <vt:lpstr>PowerPoint Presentation</vt:lpstr>
      <vt:lpstr>Hello!</vt:lpstr>
      <vt:lpstr>Questions:</vt:lpstr>
      <vt:lpstr>PowerPoint Presentation</vt:lpstr>
      <vt:lpstr>PowerPoint Presentation</vt:lpstr>
      <vt:lpstr>PowerPoint Presentation</vt:lpstr>
      <vt:lpstr>Apps using dash:</vt:lpstr>
      <vt:lpstr>Why are we giving this talk?</vt:lpstr>
      <vt:lpstr>Contents:</vt:lpstr>
      <vt:lpstr>Why should I use dash?</vt:lpstr>
      <vt:lpstr>Why should I use dash?</vt:lpstr>
      <vt:lpstr>Why should I use dash?  Pros and cons of common dashboard creation tools</vt:lpstr>
      <vt:lpstr>Why should I use dash? </vt:lpstr>
      <vt:lpstr>Why should I use dash? </vt:lpstr>
      <vt:lpstr>Usage of dash</vt:lpstr>
      <vt:lpstr>Usage of dash:  where dash contributes.</vt:lpstr>
      <vt:lpstr>Usage of dash Core idea: </vt:lpstr>
      <vt:lpstr>Usage of dash:  layout-callback high level example:</vt:lpstr>
      <vt:lpstr>Usage of dash:  advantages of the layout-callback model</vt:lpstr>
      <vt:lpstr>Usage of Dash:  basic structure of a dash object.</vt:lpstr>
      <vt:lpstr>Usage of Dash:  basic structure of a dash object.</vt:lpstr>
      <vt:lpstr>Usage of Dash:  basic structure of a dash object.</vt:lpstr>
      <vt:lpstr>Creating a layout:  completely customize your design!</vt:lpstr>
      <vt:lpstr>Creating a layout:  completely customize your design!</vt:lpstr>
      <vt:lpstr>Creating a layout:  completely customize your design!</vt:lpstr>
      <vt:lpstr>Creating a layout:  completely customize your design!</vt:lpstr>
      <vt:lpstr>Creating a layout:  completely customize your design!</vt:lpstr>
      <vt:lpstr>Creating a layout:  completely customize your design!</vt:lpstr>
      <vt:lpstr>Developing callbacks:  what’s going to happen in your dashboard?</vt:lpstr>
      <vt:lpstr>PowerPoint Presentation</vt:lpstr>
      <vt:lpstr>PowerPoint Presentation</vt:lpstr>
      <vt:lpstr>Developing callbacks:  what’s going to happen in your dashboard?</vt:lpstr>
      <vt:lpstr>Advanced options:  more resources at your disposal.</vt:lpstr>
      <vt:lpstr>More advanced options:  more resources at your disposal.</vt:lpstr>
      <vt:lpstr>Suggested scaffolding for your application.</vt:lpstr>
      <vt:lpstr>Publishing a dash app at intel.</vt:lpstr>
      <vt:lpstr>Resources:</vt:lpstr>
      <vt:lpstr>Thank you!</vt:lpstr>
      <vt:lpstr>Share Your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Elison, Hofit</dc:creator>
  <cp:lastModifiedBy>Calvo Monge, Jimmy</cp:lastModifiedBy>
  <cp:revision>25</cp:revision>
  <dcterms:created xsi:type="dcterms:W3CDTF">2021-11-02T18:38:42Z</dcterms:created>
  <dcterms:modified xsi:type="dcterms:W3CDTF">2022-11-16T00:05:02Z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0x01010083E808A17536A344925740C25727FB17</vt:lpwstr>
  </property>
  <property fmtid="{D5CDD505-2E9C-101B-9397-08002B2CF9AE}" pid="3" name="SlidoAppVersion">
    <vt:lpwstr>1.5.3.3511</vt:lpwstr>
  </property>
</Properties>
</file>